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8" r:id="rId2"/>
    <p:sldId id="272" r:id="rId3"/>
    <p:sldId id="273" r:id="rId4"/>
    <p:sldId id="274" r:id="rId5"/>
    <p:sldId id="276" r:id="rId6"/>
    <p:sldId id="277" r:id="rId7"/>
    <p:sldId id="279" r:id="rId8"/>
    <p:sldId id="280" r:id="rId9"/>
    <p:sldId id="281" r:id="rId10"/>
    <p:sldId id="282" r:id="rId11"/>
    <p:sldId id="283" r:id="rId12"/>
    <p:sldId id="293" r:id="rId13"/>
    <p:sldId id="284" r:id="rId14"/>
    <p:sldId id="285" r:id="rId15"/>
    <p:sldId id="291" r:id="rId16"/>
    <p:sldId id="287" r:id="rId17"/>
    <p:sldId id="292" r:id="rId18"/>
    <p:sldId id="28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3358" autoAdjust="0"/>
  </p:normalViewPr>
  <p:slideViewPr>
    <p:cSldViewPr snapToGrid="0" snapToObjects="1">
      <p:cViewPr>
        <p:scale>
          <a:sx n="77" d="100"/>
          <a:sy n="77" d="100"/>
        </p:scale>
        <p:origin x="1206" y="-300"/>
      </p:cViewPr>
      <p:guideLst>
        <p:guide orient="horz" pos="2160"/>
        <p:guide pos="2880"/>
      </p:guideLst>
    </p:cSldViewPr>
  </p:slideViewPr>
  <p:outlineViewPr>
    <p:cViewPr>
      <p:scale>
        <a:sx n="33" d="100"/>
        <a:sy n="33" d="100"/>
      </p:scale>
      <p:origin x="0" y="-11586"/>
    </p:cViewPr>
  </p:outlineViewPr>
  <p:notesTextViewPr>
    <p:cViewPr>
      <p:scale>
        <a:sx n="50" d="100"/>
        <a:sy n="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4.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cap="none" spc="50" baseline="0">
                <a:solidFill>
                  <a:schemeClr val="tx1">
                    <a:lumMod val="65000"/>
                    <a:lumOff val="35000"/>
                  </a:schemeClr>
                </a:solidFill>
                <a:latin typeface="+mn-lt"/>
                <a:ea typeface="+mn-ea"/>
                <a:cs typeface="+mn-cs"/>
              </a:defRPr>
            </a:pPr>
            <a:r>
              <a:rPr lang="en-ZA"/>
              <a:t>Lesotho'S Bilateral trade with EU</a:t>
            </a:r>
          </a:p>
        </c:rich>
      </c:tx>
      <c:overlay val="0"/>
      <c:spPr>
        <a:noFill/>
        <a:ln>
          <a:noFill/>
        </a:ln>
        <a:effectLst/>
      </c:spPr>
      <c:txPr>
        <a:bodyPr rot="0" spcFirstLastPara="1" vertOverflow="ellipsis" vert="horz" wrap="square" anchor="ctr" anchorCtr="1"/>
        <a:lstStyle/>
        <a:p>
          <a:pPr>
            <a:defRPr sz="1600" b="0" i="0" u="none" strike="noStrike" kern="1200" cap="none" spc="5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solidFill>
          <a:schemeClr val="lt1">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Sheet2!$A$2</c:f>
              <c:strCache>
                <c:ptCount val="1"/>
                <c:pt idx="0">
                  <c:v>Exports </c:v>
                </c:pt>
              </c:strCache>
            </c:strRef>
          </c:tx>
          <c:spPr>
            <a:solidFill>
              <a:srgbClr val="1F497D">
                <a:lumMod val="75000"/>
              </a:srgbClr>
            </a:solidFill>
            <a:ln>
              <a:solidFill>
                <a:schemeClr val="accent1">
                  <a:lumMod val="75000"/>
                </a:schemeClr>
              </a:solidFill>
            </a:ln>
            <a:effectLst/>
            <a:scene3d>
              <a:camera prst="orthographicFront"/>
              <a:lightRig rig="threePt" dir="t"/>
            </a:scene3d>
            <a:sp3d prstMaterial="translucentPowder">
              <a:contourClr>
                <a:schemeClr val="accent1">
                  <a:lumMod val="75000"/>
                </a:schemeClr>
              </a:contourClr>
            </a:sp3d>
          </c:spPr>
          <c:invertIfNegative val="0"/>
          <c:cat>
            <c:numRef>
              <c:f>Sheet2!$B$1:$E$1</c:f>
              <c:numCache>
                <c:formatCode>General</c:formatCode>
                <c:ptCount val="4"/>
                <c:pt idx="0">
                  <c:v>2012</c:v>
                </c:pt>
                <c:pt idx="1">
                  <c:v>2013</c:v>
                </c:pt>
                <c:pt idx="2">
                  <c:v>2014</c:v>
                </c:pt>
                <c:pt idx="3">
                  <c:v>2015</c:v>
                </c:pt>
              </c:numCache>
            </c:numRef>
          </c:cat>
          <c:val>
            <c:numRef>
              <c:f>Sheet2!$B$2:$E$2</c:f>
              <c:numCache>
                <c:formatCode>General</c:formatCode>
                <c:ptCount val="4"/>
                <c:pt idx="0">
                  <c:v>287.84699999999998</c:v>
                </c:pt>
                <c:pt idx="1">
                  <c:v>261.16800000000001</c:v>
                </c:pt>
                <c:pt idx="2">
                  <c:v>333.76900000000001</c:v>
                </c:pt>
                <c:pt idx="3">
                  <c:v>285.8</c:v>
                </c:pt>
              </c:numCache>
            </c:numRef>
          </c:val>
          <c:extLst>
            <c:ext xmlns:c16="http://schemas.microsoft.com/office/drawing/2014/chart" uri="{C3380CC4-5D6E-409C-BE32-E72D297353CC}">
              <c16:uniqueId val="{00000000-11C5-4362-AAF8-FAABAEAB12B9}"/>
            </c:ext>
          </c:extLst>
        </c:ser>
        <c:ser>
          <c:idx val="1"/>
          <c:order val="1"/>
          <c:tx>
            <c:strRef>
              <c:f>Sheet2!$A$3</c:f>
              <c:strCache>
                <c:ptCount val="1"/>
                <c:pt idx="0">
                  <c:v>Imports</c:v>
                </c:pt>
              </c:strCache>
            </c:strRef>
          </c:tx>
          <c:spPr>
            <a:solidFill>
              <a:srgbClr val="C00000"/>
            </a:solidFill>
            <a:ln>
              <a:solidFill>
                <a:srgbClr val="C0504D"/>
              </a:solidFill>
            </a:ln>
            <a:effectLst/>
            <a:scene3d>
              <a:camera prst="orthographicFront"/>
              <a:lightRig rig="threePt" dir="t"/>
            </a:scene3d>
            <a:sp3d prstMaterial="translucentPowder">
              <a:contourClr>
                <a:srgbClr val="C0504D"/>
              </a:contourClr>
            </a:sp3d>
          </c:spPr>
          <c:invertIfNegative val="0"/>
          <c:cat>
            <c:numRef>
              <c:f>Sheet2!$B$1:$E$1</c:f>
              <c:numCache>
                <c:formatCode>General</c:formatCode>
                <c:ptCount val="4"/>
                <c:pt idx="0">
                  <c:v>2012</c:v>
                </c:pt>
                <c:pt idx="1">
                  <c:v>2013</c:v>
                </c:pt>
                <c:pt idx="2">
                  <c:v>2014</c:v>
                </c:pt>
                <c:pt idx="3">
                  <c:v>2015</c:v>
                </c:pt>
              </c:numCache>
            </c:numRef>
          </c:cat>
          <c:val>
            <c:numRef>
              <c:f>Sheet2!$B$3:$E$3</c:f>
              <c:numCache>
                <c:formatCode>General</c:formatCode>
                <c:ptCount val="4"/>
                <c:pt idx="0">
                  <c:v>11.44</c:v>
                </c:pt>
                <c:pt idx="1">
                  <c:v>20.498000000000001</c:v>
                </c:pt>
                <c:pt idx="2">
                  <c:v>14.176</c:v>
                </c:pt>
                <c:pt idx="3">
                  <c:v>13.398999999999999</c:v>
                </c:pt>
              </c:numCache>
            </c:numRef>
          </c:val>
          <c:extLst>
            <c:ext xmlns:c16="http://schemas.microsoft.com/office/drawing/2014/chart" uri="{C3380CC4-5D6E-409C-BE32-E72D297353CC}">
              <c16:uniqueId val="{00000001-11C5-4362-AAF8-FAABAEAB12B9}"/>
            </c:ext>
          </c:extLst>
        </c:ser>
        <c:dLbls>
          <c:showLegendKey val="0"/>
          <c:showVal val="0"/>
          <c:showCatName val="0"/>
          <c:showSerName val="0"/>
          <c:showPercent val="0"/>
          <c:showBubbleSize val="0"/>
        </c:dLbls>
        <c:gapWidth val="150"/>
        <c:shape val="box"/>
        <c:axId val="466612208"/>
        <c:axId val="466612536"/>
        <c:axId val="0"/>
      </c:bar3DChart>
      <c:catAx>
        <c:axId val="4666122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466612536"/>
        <c:crosses val="autoZero"/>
        <c:auto val="1"/>
        <c:lblAlgn val="ctr"/>
        <c:lblOffset val="100"/>
        <c:noMultiLvlLbl val="0"/>
      </c:catAx>
      <c:valAx>
        <c:axId val="466612536"/>
        <c:scaling>
          <c:orientation val="minMax"/>
        </c:scaling>
        <c:delete val="0"/>
        <c:axPos val="l"/>
        <c:majorGridlines>
          <c:spPr>
            <a:ln w="9525" cap="flat" cmpd="sng" algn="ctr">
              <a:solidFill>
                <a:schemeClr val="tx1">
                  <a:lumMod val="5000"/>
                  <a:lumOff val="9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50000"/>
                        <a:lumOff val="50000"/>
                      </a:schemeClr>
                    </a:solidFill>
                    <a:latin typeface="+mn-lt"/>
                    <a:ea typeface="+mn-ea"/>
                    <a:cs typeface="+mn-cs"/>
                  </a:defRPr>
                </a:pPr>
                <a:r>
                  <a:rPr lang="en-ZA" sz="2000"/>
                  <a:t>USD</a:t>
                </a:r>
                <a:r>
                  <a:rPr lang="en-ZA" sz="2000" baseline="0"/>
                  <a:t> Million</a:t>
                </a:r>
                <a:endParaRPr lang="en-ZA" sz="2000"/>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50000"/>
                      <a:lumOff val="50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en-US"/>
          </a:p>
        </c:txPr>
        <c:crossAx val="466612208"/>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600" b="0" i="0" u="none" strike="noStrike" kern="1200" baseline="0">
                <a:solidFill>
                  <a:srgbClr val="002060">
                    <a:alpha val="86000"/>
                  </a:srgb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ZA"/>
              <a:t>Lesotho's Bilateral Trade with MERCOSUR</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Sheet3!$A$2</c:f>
              <c:strCache>
                <c:ptCount val="1"/>
                <c:pt idx="0">
                  <c:v>Exports</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Sheet3!$B$1:$E$1</c:f>
              <c:numCache>
                <c:formatCode>General</c:formatCode>
                <c:ptCount val="4"/>
                <c:pt idx="0">
                  <c:v>2012</c:v>
                </c:pt>
                <c:pt idx="1">
                  <c:v>2013</c:v>
                </c:pt>
                <c:pt idx="2">
                  <c:v>2014</c:v>
                </c:pt>
                <c:pt idx="3">
                  <c:v>2015</c:v>
                </c:pt>
              </c:numCache>
            </c:numRef>
          </c:cat>
          <c:val>
            <c:numRef>
              <c:f>Sheet3!$B$2:$E$2</c:f>
              <c:numCache>
                <c:formatCode>General</c:formatCode>
                <c:ptCount val="4"/>
                <c:pt idx="0">
                  <c:v>68</c:v>
                </c:pt>
                <c:pt idx="1">
                  <c:v>37</c:v>
                </c:pt>
                <c:pt idx="2">
                  <c:v>19</c:v>
                </c:pt>
                <c:pt idx="3">
                  <c:v>16</c:v>
                </c:pt>
              </c:numCache>
            </c:numRef>
          </c:val>
          <c:extLst>
            <c:ext xmlns:c16="http://schemas.microsoft.com/office/drawing/2014/chart" uri="{C3380CC4-5D6E-409C-BE32-E72D297353CC}">
              <c16:uniqueId val="{00000000-D176-4FBC-9FAD-D830CE678147}"/>
            </c:ext>
          </c:extLst>
        </c:ser>
        <c:ser>
          <c:idx val="1"/>
          <c:order val="1"/>
          <c:tx>
            <c:strRef>
              <c:f>Sheet3!$A$3</c:f>
              <c:strCache>
                <c:ptCount val="1"/>
                <c:pt idx="0">
                  <c:v>Imports</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Sheet3!$B$1:$E$1</c:f>
              <c:numCache>
                <c:formatCode>General</c:formatCode>
                <c:ptCount val="4"/>
                <c:pt idx="0">
                  <c:v>2012</c:v>
                </c:pt>
                <c:pt idx="1">
                  <c:v>2013</c:v>
                </c:pt>
                <c:pt idx="2">
                  <c:v>2014</c:v>
                </c:pt>
                <c:pt idx="3">
                  <c:v>2015</c:v>
                </c:pt>
              </c:numCache>
            </c:numRef>
          </c:cat>
          <c:val>
            <c:numRef>
              <c:f>Sheet3!$B$3:$E$3</c:f>
              <c:numCache>
                <c:formatCode>General</c:formatCode>
                <c:ptCount val="4"/>
                <c:pt idx="0">
                  <c:v>12</c:v>
                </c:pt>
                <c:pt idx="1">
                  <c:v>57</c:v>
                </c:pt>
                <c:pt idx="2">
                  <c:v>24</c:v>
                </c:pt>
                <c:pt idx="3">
                  <c:v>14</c:v>
                </c:pt>
              </c:numCache>
            </c:numRef>
          </c:val>
          <c:extLst>
            <c:ext xmlns:c16="http://schemas.microsoft.com/office/drawing/2014/chart" uri="{C3380CC4-5D6E-409C-BE32-E72D297353CC}">
              <c16:uniqueId val="{00000001-D176-4FBC-9FAD-D830CE678147}"/>
            </c:ext>
          </c:extLst>
        </c:ser>
        <c:dLbls>
          <c:showLegendKey val="0"/>
          <c:showVal val="1"/>
          <c:showCatName val="0"/>
          <c:showSerName val="0"/>
          <c:showPercent val="0"/>
          <c:showBubbleSize val="0"/>
        </c:dLbls>
        <c:gapWidth val="79"/>
        <c:shape val="box"/>
        <c:axId val="599294896"/>
        <c:axId val="599298832"/>
        <c:axId val="0"/>
      </c:bar3DChart>
      <c:catAx>
        <c:axId val="5992948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cap="all" spc="120" normalizeH="0" baseline="0">
                <a:solidFill>
                  <a:schemeClr val="tx1">
                    <a:lumMod val="65000"/>
                    <a:lumOff val="35000"/>
                  </a:schemeClr>
                </a:solidFill>
                <a:latin typeface="+mn-lt"/>
                <a:ea typeface="+mn-ea"/>
                <a:cs typeface="+mn-cs"/>
              </a:defRPr>
            </a:pPr>
            <a:endParaRPr lang="en-US"/>
          </a:p>
        </c:txPr>
        <c:crossAx val="599298832"/>
        <c:crosses val="autoZero"/>
        <c:auto val="1"/>
        <c:lblAlgn val="ctr"/>
        <c:lblOffset val="100"/>
        <c:noMultiLvlLbl val="0"/>
      </c:catAx>
      <c:valAx>
        <c:axId val="599298832"/>
        <c:scaling>
          <c:orientation val="minMax"/>
        </c:scaling>
        <c:delete val="1"/>
        <c:axPos val="l"/>
        <c:title>
          <c:tx>
            <c:rich>
              <a:bodyPr rot="-5400000" spcFirstLastPara="1" vertOverflow="ellipsis" vert="horz" wrap="square" anchor="ctr" anchorCtr="1"/>
              <a:lstStyle/>
              <a:p>
                <a:pPr>
                  <a:defRPr sz="1800" b="0" i="0" u="none" strike="noStrike" kern="1200" cap="all" baseline="0">
                    <a:solidFill>
                      <a:schemeClr val="tx1">
                        <a:lumMod val="65000"/>
                        <a:lumOff val="35000"/>
                      </a:schemeClr>
                    </a:solidFill>
                    <a:latin typeface="+mn-lt"/>
                    <a:ea typeface="+mn-ea"/>
                    <a:cs typeface="+mn-cs"/>
                  </a:defRPr>
                </a:pPr>
                <a:r>
                  <a:rPr lang="en-ZA" sz="1800"/>
                  <a:t>USD Million</a:t>
                </a:r>
              </a:p>
            </c:rich>
          </c:tx>
          <c:overlay val="0"/>
          <c:spPr>
            <a:noFill/>
            <a:ln>
              <a:noFill/>
            </a:ln>
            <a:effectLst/>
          </c:spPr>
          <c:txPr>
            <a:bodyPr rot="-5400000" spcFirstLastPara="1" vertOverflow="ellipsis" vert="horz" wrap="square" anchor="ctr" anchorCtr="1"/>
            <a:lstStyle/>
            <a:p>
              <a:pPr>
                <a:defRPr sz="18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599294896"/>
        <c:crosses val="autoZero"/>
        <c:crossBetween val="between"/>
      </c:valAx>
      <c:spPr>
        <a:noFill/>
        <a:ln>
          <a:noFill/>
        </a:ln>
        <a:effectLst/>
      </c:spPr>
    </c:plotArea>
    <c:legend>
      <c:legendPos val="t"/>
      <c:layout>
        <c:manualLayout>
          <c:xMode val="edge"/>
          <c:yMode val="edge"/>
          <c:x val="0.57996529289019438"/>
          <c:y val="9.106070303521327E-2"/>
          <c:w val="0.37742583185281836"/>
          <c:h val="7.2263184934104538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Trebuchet MS" panose="020B0603020202020204" pitchFamily="34" charset="0"/>
                <a:ea typeface="+mn-ea"/>
                <a:cs typeface="+mn-cs"/>
              </a:defRPr>
            </a:pPr>
            <a:r>
              <a:rPr lang="en-ZA">
                <a:latin typeface="Trebuchet MS" panose="020B0603020202020204" pitchFamily="34" charset="0"/>
              </a:rPr>
              <a:t>Lesotho's</a:t>
            </a:r>
            <a:r>
              <a:rPr lang="en-ZA" baseline="0">
                <a:latin typeface="Trebuchet MS" panose="020B0603020202020204" pitchFamily="34" charset="0"/>
              </a:rPr>
              <a:t> export 2015</a:t>
            </a:r>
            <a:endParaRPr lang="en-ZA">
              <a:latin typeface="Trebuchet MS" panose="020B0603020202020204" pitchFamily="34" charset="0"/>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Trebuchet MS" panose="020B0603020202020204" pitchFamily="34" charset="0"/>
              <a:ea typeface="+mn-ea"/>
              <a:cs typeface="+mn-cs"/>
            </a:defRPr>
          </a:pPr>
          <a:endParaRPr lang="en-US"/>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92A1-4300-A5B4-B10782123B13}"/>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92A1-4300-A5B4-B10782123B13}"/>
              </c:ext>
            </c:extLst>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92A1-4300-A5B4-B10782123B13}"/>
              </c:ext>
            </c:extLst>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7-92A1-4300-A5B4-B10782123B13}"/>
              </c:ext>
            </c:extLst>
          </c:dPt>
          <c:dPt>
            <c:idx val="4"/>
            <c:bubble3D val="0"/>
            <c:spPr>
              <a:solidFill>
                <a:schemeClr val="accent5"/>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9-92A1-4300-A5B4-B10782123B13}"/>
              </c:ext>
            </c:extLst>
          </c:dPt>
          <c:dLbls>
            <c:dLbl>
              <c:idx val="3"/>
              <c:layout>
                <c:manualLayout>
                  <c:x val="3.1407655714471426E-2"/>
                  <c:y val="7.649878499463037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2A1-4300-A5B4-B10782123B13}"/>
                </c:ext>
              </c:extLst>
            </c:dLbl>
            <c:dLbl>
              <c:idx val="4"/>
              <c:layout>
                <c:manualLayout>
                  <c:x val="6.7088090520191795E-2"/>
                  <c:y val="0.14614606266949601"/>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92A1-4300-A5B4-B10782123B13}"/>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'[Aggregate TradeChart context menu (6).xlsx]Sheet1'!$E$9:$E$13</c:f>
              <c:strCache>
                <c:ptCount val="5"/>
                <c:pt idx="0">
                  <c:v>USA</c:v>
                </c:pt>
                <c:pt idx="1">
                  <c:v>Belgium</c:v>
                </c:pt>
                <c:pt idx="2">
                  <c:v>South Africa</c:v>
                </c:pt>
                <c:pt idx="3">
                  <c:v>Switzerland</c:v>
                </c:pt>
                <c:pt idx="4">
                  <c:v>Other </c:v>
                </c:pt>
              </c:strCache>
            </c:strRef>
          </c:cat>
          <c:val>
            <c:numRef>
              <c:f>'[Aggregate TradeChart context menu (6).xlsx]Sheet1'!$F$9:$F$13</c:f>
              <c:numCache>
                <c:formatCode>0%</c:formatCode>
                <c:ptCount val="5"/>
                <c:pt idx="0">
                  <c:v>0.38</c:v>
                </c:pt>
                <c:pt idx="1">
                  <c:v>0.31</c:v>
                </c:pt>
                <c:pt idx="2">
                  <c:v>0.26</c:v>
                </c:pt>
                <c:pt idx="3">
                  <c:v>0.01</c:v>
                </c:pt>
                <c:pt idx="4">
                  <c:v>0.04</c:v>
                </c:pt>
              </c:numCache>
            </c:numRef>
          </c:val>
          <c:extLst>
            <c:ext xmlns:c16="http://schemas.microsoft.com/office/drawing/2014/chart" uri="{C3380CC4-5D6E-409C-BE32-E72D297353CC}">
              <c16:uniqueId val="{0000000A-92A1-4300-A5B4-B10782123B13}"/>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4.8366698042769087E-2"/>
          <c:y val="0.93117362387641323"/>
          <c:w val="0.91105590534503222"/>
          <c:h val="5.07736493681901E-2"/>
        </c:manualLayout>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2">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lumMod val="75000"/>
          </a:schemeClr>
        </a:solidFill>
      </a:ln>
    </cs:spPr>
  </cs:dataPoint>
  <cs:dataPoint3D>
    <cs:lnRef idx="0">
      <cs:styleClr val="auto"/>
    </cs:lnRef>
    <cs:fillRef idx="0">
      <cs:styleClr val="auto"/>
    </cs:fillRef>
    <cs:effectRef idx="0"/>
    <cs:fontRef idx="minor">
      <a:schemeClr val="tx1"/>
    </cs:fontRef>
    <cs:spPr>
      <a:solidFill>
        <a:schemeClr val="phClr"/>
      </a:solidFill>
      <a:ln>
        <a:solidFill>
          <a:schemeClr val="phClr">
            <a:lumMod val="75000"/>
          </a:schemeClr>
        </a:solidFill>
      </a:ln>
      <a:scene3d>
        <a:camera prst="orthographicFront"/>
        <a:lightRig rig="threePt" dir="t"/>
      </a:scene3d>
      <a:sp3d prstMaterial="translucentPowder"/>
    </cs:spPr>
  </cs:dataPoint3D>
  <cs:dataPointLine>
    <cs:lnRef idx="0">
      <cs:styleClr val="auto"/>
    </cs:lnRef>
    <cs:fillRef idx="0"/>
    <cs:effectRef idx="0"/>
    <cs:fontRef idx="minor">
      <a:schemeClr val="tx1"/>
    </cs:fontRef>
    <cs:spPr>
      <a:ln w="28575" cap="rnd">
        <a:solidFill>
          <a:schemeClr val="phClr">
            <a:alpha val="70000"/>
          </a:schemeClr>
        </a:solidFill>
        <a:round/>
      </a:ln>
    </cs:spPr>
  </cs:dataPointLine>
  <cs:dataPointMarker>
    <cs:lnRef idx="0">
      <cs:styleClr val="auto"/>
    </cs:lnRef>
    <cs:fillRef idx="0">
      <cs:styleClr val="auto"/>
    </cs:fillRef>
    <cs:effectRef idx="0"/>
    <cs:fontRef idx="minor">
      <a:schemeClr val="dk1"/>
    </cs:fontRef>
    <cs:spPr>
      <a:solidFill>
        <a:schemeClr val="phClr">
          <a:alpha val="70000"/>
        </a:schemeClr>
      </a:solidFill>
      <a:ln>
        <a:solidFill>
          <a:schemeClr val="phClr">
            <a:lumMod val="7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tx1"/>
    </cs:fontRef>
    <cs:spPr>
      <a:solidFill>
        <a:schemeClr val="lt1">
          <a:alpha val="27000"/>
        </a:schemeClr>
      </a:solidFill>
      <a:sp3d/>
    </cs:spPr>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0" kern="1200" cap="none" spc="5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tx1"/>
    </cs:fontRef>
    <cs:spPr>
      <a:sp3d/>
    </cs:spPr>
  </cs:wall>
</cs:chartStyle>
</file>

<file path=ppt/charts/style2.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064"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5A4871-0A60-4EDB-A1F7-7CE93D738101}" type="datetimeFigureOut">
              <a:rPr lang="en-ZA" smtClean="0"/>
              <a:t>2017/03/23</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068D84-AC64-47DF-915D-BAE83EDB398D}" type="slidenum">
              <a:rPr lang="en-ZA" smtClean="0"/>
              <a:t>‹#›</a:t>
            </a:fld>
            <a:endParaRPr lang="en-ZA"/>
          </a:p>
        </p:txBody>
      </p:sp>
    </p:spTree>
    <p:extLst>
      <p:ext uri="{BB962C8B-B14F-4D97-AF65-F5344CB8AC3E}">
        <p14:creationId xmlns:p14="http://schemas.microsoft.com/office/powerpoint/2010/main" val="2037859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84068D84-AC64-47DF-915D-BAE83EDB398D}" type="slidenum">
              <a:rPr lang="en-ZA" smtClean="0"/>
              <a:t>1</a:t>
            </a:fld>
            <a:endParaRPr lang="en-ZA"/>
          </a:p>
        </p:txBody>
      </p:sp>
    </p:spTree>
    <p:extLst>
      <p:ext uri="{BB962C8B-B14F-4D97-AF65-F5344CB8AC3E}">
        <p14:creationId xmlns:p14="http://schemas.microsoft.com/office/powerpoint/2010/main" val="1008189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presented is prior to EPA, </a:t>
            </a:r>
            <a:r>
              <a:rPr lang="en-US" baseline="0" dirty="0"/>
              <a:t> -  EBA,  - constant exports and fluctuating imports</a:t>
            </a:r>
            <a:endParaRPr lang="en-ZA" dirty="0"/>
          </a:p>
        </p:txBody>
      </p:sp>
      <p:sp>
        <p:nvSpPr>
          <p:cNvPr id="4" name="Slide Number Placeholder 3"/>
          <p:cNvSpPr>
            <a:spLocks noGrp="1"/>
          </p:cNvSpPr>
          <p:nvPr>
            <p:ph type="sldNum" sz="quarter" idx="10"/>
          </p:nvPr>
        </p:nvSpPr>
        <p:spPr/>
        <p:txBody>
          <a:bodyPr/>
          <a:lstStyle/>
          <a:p>
            <a:fld id="{84068D84-AC64-47DF-915D-BAE83EDB398D}" type="slidenum">
              <a:rPr lang="en-ZA" smtClean="0"/>
              <a:t>10</a:t>
            </a:fld>
            <a:endParaRPr lang="en-ZA"/>
          </a:p>
        </p:txBody>
      </p:sp>
    </p:spTree>
    <p:extLst>
      <p:ext uri="{BB962C8B-B14F-4D97-AF65-F5344CB8AC3E}">
        <p14:creationId xmlns:p14="http://schemas.microsoft.com/office/powerpoint/2010/main" val="3730695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lvl="1">
              <a:buFont typeface="Wingdings" panose="05000000000000000000" pitchFamily="2" charset="2"/>
              <a:buNone/>
            </a:pPr>
            <a:r>
              <a:rPr lang="en-ZA" altLang="en-US" sz="1200" dirty="0">
                <a:solidFill>
                  <a:schemeClr val="tx1"/>
                </a:solidFill>
                <a:latin typeface="Trebuchet MS" panose="020B0603020202020204" pitchFamily="34" charset="0"/>
              </a:rPr>
              <a:t>The Agreement covers 1050 tariff lines over</a:t>
            </a:r>
            <a:r>
              <a:rPr lang="en-ZA" altLang="en-US" sz="1200" baseline="0" dirty="0">
                <a:solidFill>
                  <a:schemeClr val="tx1"/>
                </a:solidFill>
                <a:latin typeface="Trebuchet MS" panose="020B0603020202020204" pitchFamily="34" charset="0"/>
              </a:rPr>
              <a:t> a range of</a:t>
            </a:r>
            <a:r>
              <a:rPr lang="en-ZA" altLang="en-US" sz="1200" dirty="0">
                <a:solidFill>
                  <a:schemeClr val="tx1"/>
                </a:solidFill>
                <a:latin typeface="Trebuchet MS" panose="020B0603020202020204" pitchFamily="34" charset="0"/>
              </a:rPr>
              <a:t> 10%, 25%, 50% and 100%over</a:t>
            </a:r>
            <a:r>
              <a:rPr lang="en-ZA" altLang="en-US" sz="1200" baseline="0" dirty="0">
                <a:solidFill>
                  <a:schemeClr val="tx1"/>
                </a:solidFill>
                <a:latin typeface="Trebuchet MS" panose="020B0603020202020204" pitchFamily="34" charset="0"/>
              </a:rPr>
              <a:t> </a:t>
            </a:r>
            <a:r>
              <a:rPr lang="en-ZA" altLang="en-US" sz="1200" dirty="0">
                <a:solidFill>
                  <a:schemeClr val="tx1"/>
                </a:solidFill>
                <a:latin typeface="Trebuchet MS" panose="020B0603020202020204" pitchFamily="34" charset="0"/>
              </a:rPr>
              <a:t> preference margins </a:t>
            </a:r>
          </a:p>
          <a:p>
            <a:pPr>
              <a:buFont typeface="Wingdings" panose="05000000000000000000" pitchFamily="2" charset="2"/>
              <a:buChar char="v"/>
            </a:pPr>
            <a:r>
              <a:rPr lang="en-ZA" altLang="en-US" sz="1200" dirty="0">
                <a:solidFill>
                  <a:schemeClr val="tx1"/>
                </a:solidFill>
                <a:latin typeface="Trebuchet MS" panose="020B0603020202020204" pitchFamily="34" charset="0"/>
              </a:rPr>
              <a:t>Negotiations started in 2000</a:t>
            </a:r>
          </a:p>
          <a:p>
            <a:pPr>
              <a:defRPr/>
            </a:pPr>
            <a:endParaRPr lang="en-ZA" sz="1200" dirty="0">
              <a:solidFill>
                <a:schemeClr val="tx1"/>
              </a:solidFill>
              <a:latin typeface="Trebuchet MS" panose="020B0603020202020204" pitchFamily="34" charset="0"/>
              <a:cs typeface="+mn-cs"/>
            </a:endParaRPr>
          </a:p>
          <a:p>
            <a:pPr>
              <a:defRPr/>
            </a:pPr>
            <a:r>
              <a:rPr lang="en-ZA" sz="1200" dirty="0">
                <a:solidFill>
                  <a:schemeClr val="tx1"/>
                </a:solidFill>
                <a:latin typeface="Trebuchet MS" panose="020B0603020202020204" pitchFamily="34" charset="0"/>
                <a:cs typeface="+mn-cs"/>
              </a:rPr>
              <a:t>MOPs - are the percentages by which specific imports from SACU countries or MERCOSUR countries are subject to lower duty than the Most Favoured Nation rate</a:t>
            </a:r>
          </a:p>
          <a:p>
            <a:pPr>
              <a:defRPr/>
            </a:pPr>
            <a:r>
              <a:rPr lang="en-ZA" altLang="en-US" sz="1200" dirty="0">
                <a:solidFill>
                  <a:schemeClr val="tx1"/>
                </a:solidFill>
                <a:latin typeface="Trebuchet MS" panose="020B0603020202020204" pitchFamily="34" charset="0"/>
              </a:rPr>
              <a:t>Ratification - SACU in February 2014 and MERCOSUR in December 2015</a:t>
            </a:r>
          </a:p>
          <a:p>
            <a:pPr>
              <a:defRPr/>
            </a:pPr>
            <a:endParaRPr lang="en-US" sz="1200" dirty="0">
              <a:solidFill>
                <a:schemeClr val="tx1"/>
              </a:solidFill>
              <a:latin typeface="Trebuchet MS" panose="020B0603020202020204" pitchFamily="34" charset="0"/>
              <a:cs typeface="+mn-cs"/>
            </a:endParaRPr>
          </a:p>
          <a:p>
            <a:pPr>
              <a:defRPr/>
            </a:pPr>
            <a:r>
              <a:rPr lang="en-US" sz="1200" dirty="0">
                <a:solidFill>
                  <a:schemeClr val="tx1"/>
                </a:solidFill>
                <a:latin typeface="Trebuchet MS" panose="020B0603020202020204" pitchFamily="34" charset="0"/>
                <a:cs typeface="+mn-cs"/>
              </a:rPr>
              <a:t>Article</a:t>
            </a:r>
            <a:r>
              <a:rPr lang="en-US" sz="1200" baseline="0" dirty="0">
                <a:solidFill>
                  <a:schemeClr val="tx1"/>
                </a:solidFill>
                <a:latin typeface="Trebuchet MS" panose="020B0603020202020204" pitchFamily="34" charset="0"/>
                <a:cs typeface="+mn-cs"/>
              </a:rPr>
              <a:t> 25 of agreements – Inaugural Joint Administrative Committee Meeting – according to the current development this may take place in May 2016. </a:t>
            </a:r>
          </a:p>
          <a:p>
            <a:pPr>
              <a:defRPr/>
            </a:pPr>
            <a:r>
              <a:rPr lang="en-US" sz="1200" baseline="0" dirty="0">
                <a:solidFill>
                  <a:schemeClr val="tx1"/>
                </a:solidFill>
                <a:latin typeface="Trebuchet MS" panose="020B0603020202020204" pitchFamily="34" charset="0"/>
                <a:cs typeface="+mn-cs"/>
              </a:rPr>
              <a:t>SACU is working toward full implementation of the PTA</a:t>
            </a:r>
            <a:endParaRPr lang="en-ZA" sz="1200" dirty="0">
              <a:solidFill>
                <a:schemeClr val="tx1"/>
              </a:solidFill>
              <a:latin typeface="Trebuchet MS" panose="020B0603020202020204" pitchFamily="34" charset="0"/>
              <a:cs typeface="+mn-cs"/>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A05F31D-0197-40EA-BEF7-945588A34D27}" type="slidenum">
              <a:rPr lang="en-ZA" altLang="en-US" sz="1200"/>
              <a:pPr/>
              <a:t>11</a:t>
            </a:fld>
            <a:endParaRPr lang="en-ZA" altLang="en-US" sz="1200"/>
          </a:p>
        </p:txBody>
      </p:sp>
    </p:spTree>
    <p:extLst>
      <p:ext uri="{BB962C8B-B14F-4D97-AF65-F5344CB8AC3E}">
        <p14:creationId xmlns:p14="http://schemas.microsoft.com/office/powerpoint/2010/main" val="594409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Trebuchet MS" panose="020B0603020202020204" pitchFamily="34" charset="0"/>
              </a:rPr>
              <a:t>SDT - Article 30 – The parties </a:t>
            </a:r>
            <a:r>
              <a:rPr lang="en-US" sz="1400" dirty="0" err="1">
                <a:solidFill>
                  <a:schemeClr val="tx1"/>
                </a:solidFill>
                <a:latin typeface="Trebuchet MS" panose="020B0603020202020204" pitchFamily="34" charset="0"/>
              </a:rPr>
              <a:t>recognise</a:t>
            </a:r>
            <a:r>
              <a:rPr lang="en-US" sz="1400" dirty="0">
                <a:solidFill>
                  <a:schemeClr val="tx1"/>
                </a:solidFill>
                <a:latin typeface="Trebuchet MS" panose="020B0603020202020204" pitchFamily="34" charset="0"/>
              </a:rPr>
              <a:t> the particular importance of enhancing market access for smaller economies in MERCOSUR and SACU (this includes Lesotho)</a:t>
            </a:r>
          </a:p>
          <a:p>
            <a:endParaRPr lang="en-ZA" dirty="0"/>
          </a:p>
        </p:txBody>
      </p:sp>
      <p:sp>
        <p:nvSpPr>
          <p:cNvPr id="4" name="Slide Number Placeholder 3"/>
          <p:cNvSpPr>
            <a:spLocks noGrp="1"/>
          </p:cNvSpPr>
          <p:nvPr>
            <p:ph type="sldNum" sz="quarter" idx="10"/>
          </p:nvPr>
        </p:nvSpPr>
        <p:spPr/>
        <p:txBody>
          <a:bodyPr/>
          <a:lstStyle/>
          <a:p>
            <a:fld id="{84068D84-AC64-47DF-915D-BAE83EDB398D}" type="slidenum">
              <a:rPr lang="en-ZA" smtClean="0"/>
              <a:t>12</a:t>
            </a:fld>
            <a:endParaRPr lang="en-ZA"/>
          </a:p>
        </p:txBody>
      </p:sp>
    </p:spTree>
    <p:extLst>
      <p:ext uri="{BB962C8B-B14F-4D97-AF65-F5344CB8AC3E}">
        <p14:creationId xmlns:p14="http://schemas.microsoft.com/office/powerpoint/2010/main" val="272526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r>
              <a:rPr lang="en-US" altLang="en-US" sz="1200" dirty="0">
                <a:solidFill>
                  <a:schemeClr val="tx1"/>
                </a:solidFill>
                <a:latin typeface="Trebuchet MS" panose="020B0603020202020204" pitchFamily="34" charset="0"/>
              </a:rPr>
              <a:t>There is not much trade between Lesotho and MERCOSUR</a:t>
            </a:r>
          </a:p>
          <a:p>
            <a:pPr>
              <a:spcBef>
                <a:spcPts val="0"/>
              </a:spcBef>
            </a:pPr>
            <a:r>
              <a:rPr lang="en-US" altLang="en-US" sz="1200" dirty="0">
                <a:solidFill>
                  <a:schemeClr val="tx1"/>
                </a:solidFill>
                <a:latin typeface="Trebuchet MS" panose="020B0603020202020204" pitchFamily="34" charset="0"/>
              </a:rPr>
              <a:t>Lesotho’s exports have been decreasing </a:t>
            </a:r>
            <a:r>
              <a:rPr lang="en-US" altLang="en-US" sz="1200" b="1" dirty="0">
                <a:solidFill>
                  <a:schemeClr val="tx1"/>
                </a:solidFill>
                <a:latin typeface="Trebuchet MS" panose="020B0603020202020204" pitchFamily="34" charset="0"/>
              </a:rPr>
              <a:t>!!</a:t>
            </a:r>
          </a:p>
          <a:p>
            <a:pPr>
              <a:spcBef>
                <a:spcPts val="0"/>
              </a:spcBef>
            </a:pPr>
            <a:r>
              <a:rPr lang="en-US" altLang="en-US" sz="1200" dirty="0">
                <a:solidFill>
                  <a:schemeClr val="tx1"/>
                </a:solidFill>
                <a:latin typeface="Trebuchet MS" panose="020B0603020202020204" pitchFamily="34" charset="0"/>
              </a:rPr>
              <a:t>Imports also fluctuating  -  slow down in 2014</a:t>
            </a: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9069B3A-4F4B-40D5-BCEB-B261811797D7}" type="slidenum">
              <a:rPr lang="en-ZA" altLang="en-US" sz="1200"/>
              <a:pPr/>
              <a:t>13</a:t>
            </a:fld>
            <a:endParaRPr lang="en-ZA" altLang="en-US" sz="1200"/>
          </a:p>
        </p:txBody>
      </p:sp>
    </p:spTree>
    <p:extLst>
      <p:ext uri="{BB962C8B-B14F-4D97-AF65-F5344CB8AC3E}">
        <p14:creationId xmlns:p14="http://schemas.microsoft.com/office/powerpoint/2010/main" val="3277445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E2AE197-CD56-482D-B46C-BB4095EAD2EC}" type="slidenum">
              <a:rPr lang="en-ZA" altLang="en-US" sz="1200"/>
              <a:pPr/>
              <a:t>14</a:t>
            </a:fld>
            <a:endParaRPr lang="en-ZA" altLang="en-US" sz="1200"/>
          </a:p>
        </p:txBody>
      </p:sp>
    </p:spTree>
    <p:extLst>
      <p:ext uri="{BB962C8B-B14F-4D97-AF65-F5344CB8AC3E}">
        <p14:creationId xmlns:p14="http://schemas.microsoft.com/office/powerpoint/2010/main" val="2851028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a:buFont typeface="Wingdings" panose="05000000000000000000" pitchFamily="2" charset="2"/>
              <a:buChar char="v"/>
              <a:defRPr/>
            </a:pPr>
            <a:r>
              <a:rPr lang="en-ZA" sz="1200" dirty="0">
                <a:solidFill>
                  <a:schemeClr val="tx1"/>
                </a:solidFill>
                <a:latin typeface="Trebuchet MS" panose="020B0603020202020204" pitchFamily="34" charset="0"/>
              </a:rPr>
              <a:t>The chart demonstrates that Lesotho’s major trading partners are to a large extend markets that provide liberal market access, </a:t>
            </a:r>
          </a:p>
          <a:p>
            <a:pPr marL="285750" indent="-285750">
              <a:buFont typeface="Wingdings" panose="05000000000000000000" pitchFamily="2" charset="2"/>
              <a:buChar char="v"/>
              <a:defRPr/>
            </a:pPr>
            <a:r>
              <a:rPr lang="en-ZA" sz="1200" dirty="0">
                <a:solidFill>
                  <a:schemeClr val="tx1"/>
                </a:solidFill>
                <a:latin typeface="Trebuchet MS" panose="020B0603020202020204" pitchFamily="34" charset="0"/>
              </a:rPr>
              <a:t>Exports to the US accounting for 38% of total export, representing mainly products covered under AGOA (and to a certain extend GSP) </a:t>
            </a:r>
          </a:p>
          <a:p>
            <a:pPr marL="285750" indent="-285750">
              <a:buFont typeface="Wingdings" panose="05000000000000000000" pitchFamily="2" charset="2"/>
              <a:buChar char="v"/>
              <a:defRPr/>
            </a:pPr>
            <a:r>
              <a:rPr lang="en-ZA" sz="1200" dirty="0">
                <a:solidFill>
                  <a:schemeClr val="tx1"/>
                </a:solidFill>
                <a:latin typeface="Trebuchet MS" panose="020B0603020202020204" pitchFamily="34" charset="0"/>
              </a:rPr>
              <a:t>Export to Belgium accounting for 31% of total exports- representing the second export market to Lesotho – </a:t>
            </a:r>
            <a:r>
              <a:rPr lang="en-US" sz="1200" dirty="0">
                <a:solidFill>
                  <a:schemeClr val="tx1"/>
                </a:solidFill>
                <a:latin typeface="Trebuchet MS" panose="020B0603020202020204" pitchFamily="34" charset="0"/>
              </a:rPr>
              <a:t>EU market (Everything But Arms) </a:t>
            </a:r>
          </a:p>
          <a:p>
            <a:pPr marL="285750" indent="-285750">
              <a:buFont typeface="Wingdings" panose="05000000000000000000" pitchFamily="2" charset="2"/>
              <a:buChar char="v"/>
              <a:defRPr/>
            </a:pPr>
            <a:r>
              <a:rPr lang="en-ZA" sz="1200" dirty="0">
                <a:solidFill>
                  <a:schemeClr val="tx1"/>
                </a:solidFill>
                <a:latin typeface="Trebuchet MS" panose="020B0603020202020204" pitchFamily="34" charset="0"/>
              </a:rPr>
              <a:t>Export to South Africa accounting for 26% of total exports - representing a large extend the SACU market </a:t>
            </a:r>
            <a:r>
              <a:rPr lang="en-US" sz="1200" dirty="0">
                <a:solidFill>
                  <a:schemeClr val="tx1"/>
                </a:solidFill>
                <a:latin typeface="Trebuchet MS" panose="020B0603020202020204" pitchFamily="34" charset="0"/>
              </a:rPr>
              <a:t>(free movements of goods),</a:t>
            </a:r>
            <a:endParaRPr lang="en-ZA" sz="1200" dirty="0">
              <a:solidFill>
                <a:schemeClr val="tx1"/>
              </a:solidFill>
              <a:latin typeface="Trebuchet MS" panose="020B0603020202020204" pitchFamily="34" charset="0"/>
            </a:endParaRPr>
          </a:p>
          <a:p>
            <a:pPr marL="285750" indent="-285750">
              <a:buFont typeface="Wingdings" panose="05000000000000000000" pitchFamily="2" charset="2"/>
              <a:buChar char="v"/>
              <a:defRPr/>
            </a:pPr>
            <a:r>
              <a:rPr lang="en-ZA" sz="1200" dirty="0">
                <a:solidFill>
                  <a:schemeClr val="tx1"/>
                </a:solidFill>
                <a:latin typeface="Trebuchet MS" panose="020B0603020202020204" pitchFamily="34" charset="0"/>
              </a:rPr>
              <a:t>Switzerland accounting for 1% of total exports - </a:t>
            </a:r>
            <a:r>
              <a:rPr lang="en-US" sz="1200" dirty="0">
                <a:solidFill>
                  <a:schemeClr val="tx1"/>
                </a:solidFill>
                <a:latin typeface="Trebuchet MS" panose="020B0603020202020204" pitchFamily="34" charset="0"/>
              </a:rPr>
              <a:t>EFTA (market dispensations).</a:t>
            </a:r>
            <a:endParaRPr lang="en-ZA" sz="1200" dirty="0">
              <a:solidFill>
                <a:schemeClr val="tx1"/>
              </a:solidFill>
              <a:latin typeface="Trebuchet MS" panose="020B0603020202020204" pitchFamily="34" charset="0"/>
            </a:endParaRPr>
          </a:p>
          <a:p>
            <a:pPr marL="285750" indent="-285750">
              <a:buFont typeface="Wingdings" panose="05000000000000000000" pitchFamily="2" charset="2"/>
              <a:buChar char="v"/>
              <a:defRPr/>
            </a:pPr>
            <a:r>
              <a:rPr lang="en-US" sz="1200" dirty="0">
                <a:solidFill>
                  <a:schemeClr val="tx1"/>
                </a:solidFill>
                <a:latin typeface="Trebuchet MS" panose="020B0603020202020204" pitchFamily="34" charset="0"/>
              </a:rPr>
              <a:t>The rest of the world accounted for 4% of Lesotho’s export</a:t>
            </a:r>
            <a:endParaRPr lang="en-ZA" sz="1200" dirty="0">
              <a:solidFill>
                <a:schemeClr val="tx1"/>
              </a:solidFill>
              <a:latin typeface="Trebuchet MS" panose="020B0603020202020204" pitchFamily="34" charset="0"/>
            </a:endParaRPr>
          </a:p>
          <a:p>
            <a:pPr>
              <a:defRPr/>
            </a:pPr>
            <a:r>
              <a:rPr lang="en-ZA" sz="1200" dirty="0">
                <a:solidFill>
                  <a:schemeClr val="tx1"/>
                </a:solidFill>
                <a:latin typeface="Trebuchet MS" panose="020B0603020202020204" pitchFamily="34" charset="0"/>
              </a:rPr>
              <a:t>Major exports from Lesotho comprise of clothing and textiles destined to the US</a:t>
            </a:r>
            <a:r>
              <a:rPr lang="en-ZA" sz="1200" baseline="0" dirty="0">
                <a:solidFill>
                  <a:schemeClr val="tx1"/>
                </a:solidFill>
                <a:latin typeface="Trebuchet MS" panose="020B0603020202020204" pitchFamily="34" charset="0"/>
              </a:rPr>
              <a:t>, and South Africa and some precious stones to the EU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tx1"/>
                </a:solidFill>
                <a:latin typeface="Trebuchet MS" panose="020B0603020202020204" pitchFamily="34" charset="0"/>
              </a:rPr>
              <a:t>There is need for diversification into preferential markets such as EFTA, and expand production base into more product lines – advance strategies to take advantage of the benefits negotiated for in the agreements </a:t>
            </a:r>
          </a:p>
          <a:p>
            <a:pPr>
              <a:defRPr/>
            </a:pPr>
            <a:endParaRPr lang="en-ZA"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244941F-9602-49FF-9E03-84B4D62994B6}" type="slidenum">
              <a:rPr lang="en-ZA" altLang="en-US" smtClean="0"/>
              <a:pPr/>
              <a:t>15</a:t>
            </a:fld>
            <a:endParaRPr lang="en-ZA" altLang="en-US"/>
          </a:p>
        </p:txBody>
      </p:sp>
    </p:spTree>
    <p:extLst>
      <p:ext uri="{BB962C8B-B14F-4D97-AF65-F5344CB8AC3E}">
        <p14:creationId xmlns:p14="http://schemas.microsoft.com/office/powerpoint/2010/main" val="113042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ZA" altLang="en-US" sz="1400" dirty="0">
                <a:solidFill>
                  <a:schemeClr val="tx1"/>
                </a:solidFill>
                <a:latin typeface="Trebuchet MS" panose="020B0603020202020204" pitchFamily="34" charset="0"/>
              </a:rPr>
              <a:t>Develop and implement appropriate economic development policies that facilitates industrial development and promote value addition and thereby stimulating structural transformation</a:t>
            </a:r>
            <a:endParaRPr lang="en-GB" altLang="en-US" sz="1400" dirty="0">
              <a:solidFill>
                <a:schemeClr val="tx1"/>
              </a:solidFill>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altLang="en-US" sz="1400" dirty="0">
                <a:solidFill>
                  <a:schemeClr val="tx1"/>
                </a:solidFill>
                <a:latin typeface="Trebuchet MS" panose="020B0603020202020204" pitchFamily="34" charset="0"/>
              </a:rPr>
              <a:t>Information dissemination mechanisms – on the preferential markets and requirements</a:t>
            </a:r>
            <a:endParaRPr lang="en-GB" altLang="en-US" sz="1400" dirty="0">
              <a:solidFill>
                <a:schemeClr val="tx1"/>
              </a:solidFill>
              <a:latin typeface="Trebuchet MS" panose="020B0603020202020204" pitchFamily="34" charset="0"/>
            </a:endParaRPr>
          </a:p>
          <a:p>
            <a:pPr>
              <a:buFont typeface="Wingdings" panose="05000000000000000000" pitchFamily="2" charset="2"/>
              <a:buChar char="v"/>
            </a:pPr>
            <a:r>
              <a:rPr lang="en-GB" altLang="en-US" sz="1400" dirty="0">
                <a:solidFill>
                  <a:schemeClr val="tx1"/>
                </a:solidFill>
                <a:latin typeface="Trebuchet MS" panose="020B0603020202020204" pitchFamily="34" charset="0"/>
              </a:rPr>
              <a:t>Cooperation within the EPA include Cooperation in supply-side competitiveness aimed at increasing the competitiveness of the SADC EPA States and remove supply side constraints</a:t>
            </a:r>
          </a:p>
          <a:p>
            <a:pPr>
              <a:buFont typeface="Wingdings" panose="05000000000000000000" pitchFamily="2" charset="2"/>
              <a:buChar char="v"/>
            </a:pPr>
            <a:r>
              <a:rPr lang="en-GB" altLang="en-US" sz="1400" dirty="0">
                <a:solidFill>
                  <a:schemeClr val="tx1"/>
                </a:solidFill>
                <a:latin typeface="Trebuchet MS" panose="020B0603020202020204" pitchFamily="34" charset="0"/>
              </a:rPr>
              <a:t>Study to access the export market and investment options in EFTA States</a:t>
            </a:r>
            <a:endParaRPr lang="en-ZA" altLang="en-US" sz="1400" dirty="0">
              <a:solidFill>
                <a:schemeClr val="tx1"/>
              </a:solidFill>
              <a:latin typeface="Trebuchet MS" panose="020B0603020202020204" pitchFamily="34" charset="0"/>
            </a:endParaRPr>
          </a:p>
          <a:p>
            <a:endParaRPr lang="en-US" altLang="en-US" dirty="0"/>
          </a:p>
        </p:txBody>
      </p:sp>
    </p:spTree>
    <p:extLst>
      <p:ext uri="{BB962C8B-B14F-4D97-AF65-F5344CB8AC3E}">
        <p14:creationId xmlns:p14="http://schemas.microsoft.com/office/powerpoint/2010/main" val="849687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v"/>
              <a:defRPr/>
            </a:pPr>
            <a:r>
              <a:rPr lang="en-ZA" altLang="en-US" u="sng" dirty="0">
                <a:solidFill>
                  <a:schemeClr val="tx1"/>
                </a:solidFill>
                <a:latin typeface="Trebuchet MS" panose="020B0603020202020204" pitchFamily="34" charset="0"/>
              </a:rPr>
              <a:t>Understand the Agreements and the market requirements</a:t>
            </a:r>
            <a:r>
              <a:rPr lang="en-ZA" altLang="en-US" dirty="0">
                <a:solidFill>
                  <a:schemeClr val="tx1"/>
                </a:solidFill>
                <a:latin typeface="Trebuchet MS" panose="020B0603020202020204" pitchFamily="34" charset="0"/>
              </a:rPr>
              <a:t>:</a:t>
            </a:r>
          </a:p>
          <a:p>
            <a:pPr lvl="1" algn="just">
              <a:buFont typeface="Wingdings" panose="05000000000000000000" pitchFamily="2" charset="2"/>
              <a:buChar char="v"/>
              <a:defRPr/>
            </a:pPr>
            <a:r>
              <a:rPr lang="en-ZA" altLang="en-US" dirty="0">
                <a:solidFill>
                  <a:schemeClr val="tx1"/>
                </a:solidFill>
                <a:latin typeface="Trebuchet MS" panose="020B0603020202020204" pitchFamily="34" charset="0"/>
              </a:rPr>
              <a:t>Products coverage, and the level of coverage	,</a:t>
            </a:r>
            <a:r>
              <a:rPr lang="en-ZA" altLang="en-US" baseline="0" dirty="0">
                <a:solidFill>
                  <a:schemeClr val="tx1"/>
                </a:solidFill>
                <a:latin typeface="Trebuchet MS" panose="020B0603020202020204" pitchFamily="34" charset="0"/>
              </a:rPr>
              <a:t> </a:t>
            </a:r>
            <a:r>
              <a:rPr lang="en-ZA" altLang="en-US" dirty="0">
                <a:solidFill>
                  <a:schemeClr val="tx1"/>
                </a:solidFill>
                <a:latin typeface="Trebuchet MS" panose="020B0603020202020204" pitchFamily="34" charset="0"/>
              </a:rPr>
              <a:t>Classification codes for products, corresponding Rules of Origin,</a:t>
            </a:r>
            <a:r>
              <a:rPr lang="en-ZA" altLang="en-US" baseline="0" dirty="0">
                <a:solidFill>
                  <a:schemeClr val="tx1"/>
                </a:solidFill>
                <a:latin typeface="Trebuchet MS" panose="020B0603020202020204" pitchFamily="34" charset="0"/>
              </a:rPr>
              <a:t> 	</a:t>
            </a:r>
            <a:r>
              <a:rPr lang="en-ZA" altLang="en-US" dirty="0">
                <a:solidFill>
                  <a:schemeClr val="tx1"/>
                </a:solidFill>
                <a:latin typeface="Trebuchet MS" panose="020B0603020202020204" pitchFamily="34" charset="0"/>
              </a:rPr>
              <a:t>Certificates of origin, Quotas, suppliers declarations, import restrictions</a:t>
            </a:r>
            <a:r>
              <a:rPr lang="en-ZA" altLang="en-US" baseline="0" dirty="0">
                <a:solidFill>
                  <a:schemeClr val="tx1"/>
                </a:solidFill>
                <a:latin typeface="Trebuchet MS" panose="020B0603020202020204" pitchFamily="34" charset="0"/>
              </a:rPr>
              <a:t> </a:t>
            </a:r>
          </a:p>
          <a:p>
            <a:pPr lvl="1" algn="just">
              <a:buFont typeface="Wingdings" panose="05000000000000000000" pitchFamily="2" charset="2"/>
              <a:buChar char="v"/>
              <a:defRPr/>
            </a:pPr>
            <a:r>
              <a:rPr lang="en-ZA" altLang="en-US" dirty="0">
                <a:solidFill>
                  <a:schemeClr val="tx1"/>
                </a:solidFill>
                <a:latin typeface="Trebuchet MS" panose="020B0603020202020204" pitchFamily="34" charset="0"/>
              </a:rPr>
              <a:t>Regulatory And technical requirements. e.g. SPS and compliance, standard operating procedures</a:t>
            </a:r>
          </a:p>
          <a:p>
            <a:pPr>
              <a:buFont typeface="Wingdings" panose="05000000000000000000" pitchFamily="2" charset="2"/>
              <a:buChar char="v"/>
              <a:defRPr/>
            </a:pPr>
            <a:r>
              <a:rPr lang="en-ZA" altLang="en-US" u="sng" dirty="0">
                <a:solidFill>
                  <a:schemeClr val="tx1"/>
                </a:solidFill>
                <a:latin typeface="Trebuchet MS" panose="020B0603020202020204" pitchFamily="34" charset="0"/>
              </a:rPr>
              <a:t>Address supply-side constraints*</a:t>
            </a:r>
          </a:p>
          <a:p>
            <a:pPr lvl="1">
              <a:buFont typeface="Wingdings" panose="05000000000000000000" pitchFamily="2" charset="2"/>
              <a:buChar char="v"/>
              <a:defRPr/>
            </a:pPr>
            <a:r>
              <a:rPr lang="en-ZA" altLang="en-US" dirty="0">
                <a:solidFill>
                  <a:schemeClr val="tx1"/>
                </a:solidFill>
                <a:latin typeface="Trebuchet MS" panose="020B0603020202020204" pitchFamily="34" charset="0"/>
              </a:rPr>
              <a:t>Expand manufacturing base</a:t>
            </a:r>
          </a:p>
          <a:p>
            <a:pPr lvl="1">
              <a:buFont typeface="Wingdings" panose="05000000000000000000" pitchFamily="2" charset="2"/>
              <a:buChar char="v"/>
              <a:defRPr/>
            </a:pPr>
            <a:r>
              <a:rPr lang="en-ZA" altLang="en-US" dirty="0">
                <a:solidFill>
                  <a:schemeClr val="tx1"/>
                </a:solidFill>
                <a:latin typeface="Trebuchet MS" panose="020B0603020202020204" pitchFamily="34" charset="0"/>
              </a:rPr>
              <a:t>Invest in skills</a:t>
            </a:r>
          </a:p>
          <a:p>
            <a:pPr lvl="1">
              <a:buFont typeface="Wingdings" panose="05000000000000000000" pitchFamily="2" charset="2"/>
              <a:buChar char="v"/>
              <a:defRPr/>
            </a:pPr>
            <a:r>
              <a:rPr lang="en-ZA" altLang="en-US" dirty="0">
                <a:solidFill>
                  <a:schemeClr val="tx1"/>
                </a:solidFill>
                <a:latin typeface="Trebuchet MS" panose="020B0603020202020204" pitchFamily="34" charset="0"/>
              </a:rPr>
              <a:t>Innovation and research to enhance competitiveness</a:t>
            </a:r>
          </a:p>
          <a:p>
            <a:endParaRPr lang="en-ZA" dirty="0"/>
          </a:p>
        </p:txBody>
      </p:sp>
      <p:sp>
        <p:nvSpPr>
          <p:cNvPr id="4" name="Slide Number Placeholder 3"/>
          <p:cNvSpPr>
            <a:spLocks noGrp="1"/>
          </p:cNvSpPr>
          <p:nvPr>
            <p:ph type="sldNum" sz="quarter" idx="10"/>
          </p:nvPr>
        </p:nvSpPr>
        <p:spPr/>
        <p:txBody>
          <a:bodyPr/>
          <a:lstStyle/>
          <a:p>
            <a:fld id="{84068D84-AC64-47DF-915D-BAE83EDB398D}" type="slidenum">
              <a:rPr lang="en-ZA" smtClean="0"/>
              <a:t>17</a:t>
            </a:fld>
            <a:endParaRPr lang="en-ZA"/>
          </a:p>
        </p:txBody>
      </p:sp>
    </p:spTree>
    <p:extLst>
      <p:ext uri="{BB962C8B-B14F-4D97-AF65-F5344CB8AC3E}">
        <p14:creationId xmlns:p14="http://schemas.microsoft.com/office/powerpoint/2010/main" val="1135733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84068D84-AC64-47DF-915D-BAE83EDB398D}" type="slidenum">
              <a:rPr lang="en-ZA" smtClean="0"/>
              <a:t>18</a:t>
            </a:fld>
            <a:endParaRPr lang="en-ZA"/>
          </a:p>
        </p:txBody>
      </p:sp>
    </p:spTree>
    <p:extLst>
      <p:ext uri="{BB962C8B-B14F-4D97-AF65-F5344CB8AC3E}">
        <p14:creationId xmlns:p14="http://schemas.microsoft.com/office/powerpoint/2010/main" val="374475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4F449A4-B07F-40F4-AB72-4B6D8DDA5692}" type="slidenum">
              <a:rPr lang="en-ZA" altLang="en-US" sz="1200"/>
              <a:pPr/>
              <a:t>2</a:t>
            </a:fld>
            <a:endParaRPr lang="en-ZA" altLang="en-US" sz="1200"/>
          </a:p>
        </p:txBody>
      </p:sp>
    </p:spTree>
    <p:extLst>
      <p:ext uri="{BB962C8B-B14F-4D97-AF65-F5344CB8AC3E}">
        <p14:creationId xmlns:p14="http://schemas.microsoft.com/office/powerpoint/2010/main" val="510443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tLang="en-US" sz="1000" b="1">
                <a:solidFill>
                  <a:schemeClr val="bg1"/>
                </a:solidFill>
              </a:rPr>
              <a:t>However there are certain measures that countries need to do to take advantage of the benefits </a:t>
            </a:r>
            <a:endParaRPr lang="en-ZA" altLang="en-US" sz="1000"/>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0B42DCC-1D85-433E-AEA1-CCAE9758D396}" type="slidenum">
              <a:rPr lang="en-ZA" altLang="en-US" sz="1200"/>
              <a:pPr/>
              <a:t>3</a:t>
            </a:fld>
            <a:endParaRPr lang="en-ZA" altLang="en-US" sz="1200"/>
          </a:p>
        </p:txBody>
      </p:sp>
    </p:spTree>
    <p:extLst>
      <p:ext uri="{BB962C8B-B14F-4D97-AF65-F5344CB8AC3E}">
        <p14:creationId xmlns:p14="http://schemas.microsoft.com/office/powerpoint/2010/main" val="1882800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altLang="en-US" sz="1200" dirty="0">
                <a:solidFill>
                  <a:schemeClr val="tx1"/>
                </a:solidFill>
                <a:latin typeface="Trebuchet MS" panose="020B0603020202020204" pitchFamily="34" charset="0"/>
              </a:rPr>
              <a:t>FTA Notified to the WTO in 2009  and found to meet the requirements of forming FTAs under Article XXIV of the GATT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altLang="en-US" sz="1200" dirty="0">
                <a:solidFill>
                  <a:schemeClr val="tx1"/>
                </a:solidFill>
                <a:latin typeface="Trebuchet MS" panose="020B0603020202020204" pitchFamily="34" charset="0"/>
              </a:rPr>
              <a:t>The Secretariat role – to ensure full implementation by Member States, including submission of information specified in the agreement  </a:t>
            </a:r>
          </a:p>
          <a:p>
            <a:endParaRPr lang="en-US" altLang="en-US" dirty="0"/>
          </a:p>
        </p:txBody>
      </p:sp>
      <p:sp>
        <p:nvSpPr>
          <p:cNvPr id="122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1470731-1751-4864-A142-89CD879B6D1A}" type="slidenum">
              <a:rPr lang="en-ZA" altLang="en-US" sz="1200"/>
              <a:pPr/>
              <a:t>4</a:t>
            </a:fld>
            <a:endParaRPr lang="en-ZA" altLang="en-US" sz="1200"/>
          </a:p>
        </p:txBody>
      </p:sp>
    </p:spTree>
    <p:extLst>
      <p:ext uri="{BB962C8B-B14F-4D97-AF65-F5344CB8AC3E}">
        <p14:creationId xmlns:p14="http://schemas.microsoft.com/office/powerpoint/2010/main" val="1515815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altLang="en-US" sz="1200" dirty="0">
                <a:solidFill>
                  <a:schemeClr val="tx1"/>
                </a:solidFill>
                <a:latin typeface="Trebuchet MS" panose="020B0603020202020204" pitchFamily="34" charset="0"/>
              </a:rPr>
              <a:t>Liberal Rules of Origin - allows use of up to 60% of non-originating input in the production of certain products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altLang="en-US" sz="1200" dirty="0">
                <a:solidFill>
                  <a:schemeClr val="tx1"/>
                </a:solidFill>
                <a:latin typeface="Trebuchet MS" panose="020B0603020202020204" pitchFamily="34" charset="0"/>
              </a:rPr>
              <a:t>EFTA States undertake to provide technical assistance in administrative Customs procedures,  Sanitary and Phytosanitary (SPS) measures  and Technical regulations. </a:t>
            </a:r>
          </a:p>
          <a:p>
            <a:endParaRPr lang="en-US" altLang="en-US" dirty="0">
              <a:solidFill>
                <a:schemeClr val="tx1"/>
              </a:solidFill>
            </a:endParaRPr>
          </a:p>
          <a:p>
            <a:endParaRPr lang="en-US" altLang="en-US" dirty="0">
              <a:solidFill>
                <a:schemeClr val="tx1"/>
              </a:solidFill>
            </a:endParaRPr>
          </a:p>
          <a:p>
            <a:r>
              <a:rPr lang="en-US" altLang="en-US" dirty="0">
                <a:solidFill>
                  <a:schemeClr val="tx1"/>
                </a:solidFill>
              </a:rPr>
              <a:t>For SACU</a:t>
            </a:r>
          </a:p>
          <a:p>
            <a:r>
              <a:rPr lang="en-GB" altLang="en-US" dirty="0">
                <a:solidFill>
                  <a:schemeClr val="tx1"/>
                </a:solidFill>
              </a:rPr>
              <a:t>Some important exceptions are found in the area of </a:t>
            </a:r>
            <a:r>
              <a:rPr lang="en-GB" altLang="en-US" b="1" dirty="0">
                <a:solidFill>
                  <a:schemeClr val="tx1"/>
                </a:solidFill>
              </a:rPr>
              <a:t>clothing and textiles </a:t>
            </a:r>
            <a:r>
              <a:rPr lang="en-GB" altLang="en-US" dirty="0">
                <a:solidFill>
                  <a:schemeClr val="tx1"/>
                </a:solidFill>
              </a:rPr>
              <a:t>and some motor-industry related products.</a:t>
            </a:r>
            <a:endParaRPr lang="en-ZA" altLang="en-US" dirty="0">
              <a:solidFill>
                <a:schemeClr val="tx1"/>
              </a:solidFill>
            </a:endParaRPr>
          </a:p>
          <a:p>
            <a:r>
              <a:rPr lang="en-ZA" altLang="en-US" dirty="0">
                <a:solidFill>
                  <a:schemeClr val="tx1"/>
                </a:solidFill>
                <a:latin typeface="Arial" panose="020B0604020202020204" pitchFamily="34" charset="0"/>
              </a:rPr>
              <a:t>administrative Customs procedures – seminar of invoice declaration held in </a:t>
            </a:r>
            <a:r>
              <a:rPr lang="en-ZA" altLang="en-US" dirty="0" err="1">
                <a:solidFill>
                  <a:schemeClr val="tx1"/>
                </a:solidFill>
                <a:latin typeface="Arial" panose="020B0604020202020204" pitchFamily="34" charset="0"/>
              </a:rPr>
              <a:t>Joburg</a:t>
            </a:r>
            <a:r>
              <a:rPr lang="en-ZA" altLang="en-US" dirty="0">
                <a:solidFill>
                  <a:schemeClr val="tx1"/>
                </a:solidFill>
                <a:latin typeface="Arial" panose="020B0604020202020204" pitchFamily="34" charset="0"/>
              </a:rPr>
              <a:t> 2016</a:t>
            </a:r>
            <a:endParaRPr lang="en-US" altLang="en-US" dirty="0">
              <a:solidFill>
                <a:schemeClr val="tx1"/>
              </a:solidFill>
            </a:endParaRPr>
          </a:p>
        </p:txBody>
      </p:sp>
    </p:spTree>
    <p:extLst>
      <p:ext uri="{BB962C8B-B14F-4D97-AF65-F5344CB8AC3E}">
        <p14:creationId xmlns:p14="http://schemas.microsoft.com/office/powerpoint/2010/main" val="2576020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tLang="en-US" dirty="0">
                <a:solidFill>
                  <a:schemeClr val="tx1"/>
                </a:solidFill>
                <a:latin typeface="Trebuchet MS" panose="020B0603020202020204" pitchFamily="34" charset="0"/>
              </a:rPr>
              <a:t>The table above demonstrates positive trade between SACU and EFTA, where imports and exports increased from the entry of force of the Agreement, except a drop in 2015. This shows that the Agreement has had an impact on exports from R14,943 to R29,057 million in 2015. </a:t>
            </a:r>
            <a:endParaRPr lang="en-US" altLang="en-US" dirty="0">
              <a:solidFill>
                <a:schemeClr val="tx1"/>
              </a:solidFill>
              <a:latin typeface="Trebuchet MS" panose="020B0603020202020204" pitchFamily="34" charset="0"/>
            </a:endParaRPr>
          </a:p>
          <a:p>
            <a:pPr marL="285750" indent="-285750">
              <a:buFont typeface="Wingdings" panose="05000000000000000000" pitchFamily="2" charset="2"/>
              <a:buChar char="v"/>
            </a:pPr>
            <a:r>
              <a:rPr lang="en-ZA" altLang="en-US" sz="1200" dirty="0">
                <a:solidFill>
                  <a:schemeClr val="tx1"/>
                </a:solidFill>
                <a:latin typeface="Trebuchet MS" panose="020B0603020202020204" pitchFamily="34" charset="0"/>
              </a:rPr>
              <a:t>SACU maintained a positive trade balance with EFTA States’ although the imports and exports fluctuated in other years. </a:t>
            </a:r>
          </a:p>
          <a:p>
            <a:pPr marL="285750" indent="-285750">
              <a:buFont typeface="Wingdings" panose="05000000000000000000" pitchFamily="2" charset="2"/>
              <a:buChar char="v"/>
            </a:pPr>
            <a:r>
              <a:rPr lang="en-ZA" altLang="en-US" sz="1200" dirty="0">
                <a:solidFill>
                  <a:schemeClr val="tx1"/>
                </a:solidFill>
                <a:latin typeface="Trebuchet MS" panose="020B0603020202020204" pitchFamily="34" charset="0"/>
              </a:rPr>
              <a:t>Prior to FTA, SACU’s total exports to EFTA were R14.9 which increased </a:t>
            </a:r>
          </a:p>
          <a:p>
            <a:pPr marL="285750" indent="-285750">
              <a:buFont typeface="Wingdings" panose="05000000000000000000" pitchFamily="2" charset="2"/>
              <a:buChar char="v"/>
            </a:pPr>
            <a:r>
              <a:rPr lang="en-ZA" altLang="en-US" sz="1200" dirty="0">
                <a:solidFill>
                  <a:schemeClr val="tx1"/>
                </a:solidFill>
                <a:latin typeface="Trebuchet MS" panose="020B0603020202020204" pitchFamily="34" charset="0"/>
              </a:rPr>
              <a:t>to R35.1 billion in 2013. However, declined to R12.6 billion in 2015</a:t>
            </a:r>
          </a:p>
          <a:p>
            <a:pPr marL="285750" indent="-285750">
              <a:buFont typeface="Wingdings" panose="05000000000000000000" pitchFamily="2" charset="2"/>
              <a:buChar char="v"/>
            </a:pPr>
            <a:r>
              <a:rPr lang="en-ZA" altLang="en-US" sz="1200" dirty="0">
                <a:solidFill>
                  <a:schemeClr val="tx1"/>
                </a:solidFill>
                <a:latin typeface="Trebuchet MS" panose="020B0603020202020204" pitchFamily="34" charset="0"/>
              </a:rPr>
              <a:t>Available data shows that prior to entry into force of SACU-EFTA, Lesotho imports from EFTA were R846 thousand, and a great increase to </a:t>
            </a:r>
            <a:r>
              <a:rPr lang="en-ZA" sz="1200" dirty="0">
                <a:solidFill>
                  <a:schemeClr val="tx1"/>
                </a:solidFill>
                <a:latin typeface="Trebuchet MS" panose="020B0603020202020204" pitchFamily="34" charset="0"/>
              </a:rPr>
              <a:t> 75, 526 thousand in 2013. </a:t>
            </a:r>
            <a:endParaRPr lang="en-ZA" altLang="en-US" sz="1200" dirty="0">
              <a:solidFill>
                <a:schemeClr val="tx1"/>
              </a:solidFill>
              <a:latin typeface="Trebuchet MS" panose="020B0603020202020204" pitchFamily="34" charset="0"/>
            </a:endParaRPr>
          </a:p>
          <a:p>
            <a:endParaRPr lang="en-ZA" altLang="en-US" dirty="0">
              <a:solidFill>
                <a:schemeClr val="tx1"/>
              </a:solidFill>
              <a:latin typeface="Trebuchet MS" panose="020B0603020202020204" pitchFamily="34" charset="0"/>
            </a:endParaRPr>
          </a:p>
          <a:p>
            <a:r>
              <a:rPr lang="en-ZA" altLang="en-US" dirty="0">
                <a:solidFill>
                  <a:schemeClr val="tx1"/>
                </a:solidFill>
                <a:latin typeface="Trebuchet MS" panose="020B0603020202020204" pitchFamily="34" charset="0"/>
              </a:rPr>
              <a:t>Major exports from SACU comprise of primary products largely dominated by minerals, whilst SACU imports from EFTA comprise of industrial products, such as, pharmaceutical products; machinery, mechanical appliances;   optical, medical, surgical instruments; and electrical machinery.</a:t>
            </a:r>
            <a:endParaRPr lang="en-GB" altLang="en-US" dirty="0">
              <a:solidFill>
                <a:schemeClr val="tx1"/>
              </a:solidFill>
              <a:latin typeface="Trebuchet MS" panose="020B0603020202020204" pitchFamily="34" charset="0"/>
            </a:endParaRPr>
          </a:p>
          <a:p>
            <a:r>
              <a:rPr lang="en-GB" altLang="en-US" dirty="0">
                <a:solidFill>
                  <a:schemeClr val="tx1"/>
                </a:solidFill>
                <a:latin typeface="Trebuchet MS" panose="020B0603020202020204" pitchFamily="34" charset="0"/>
              </a:rPr>
              <a:t>SACU has maintained a positive trade surplus </a:t>
            </a:r>
          </a:p>
          <a:p>
            <a:r>
              <a:rPr lang="en-GB" altLang="en-US" dirty="0">
                <a:solidFill>
                  <a:schemeClr val="tx1"/>
                </a:solidFill>
                <a:latin typeface="Trebuchet MS" panose="020B0603020202020204" pitchFamily="34" charset="0"/>
              </a:rPr>
              <a:t>Concern - major exports from SACU comprise of primary products largely dominated by minerals, whilst SACU imports from EFTA comprise of industrial products, such as, </a:t>
            </a:r>
            <a:r>
              <a:rPr lang="en-ZA" altLang="en-US" dirty="0">
                <a:solidFill>
                  <a:schemeClr val="tx1"/>
                </a:solidFill>
                <a:latin typeface="Trebuchet MS" panose="020B0603020202020204" pitchFamily="34" charset="0"/>
              </a:rPr>
              <a:t>pharmaceutical products;  machinery, mechanical appliances;  optical, medical, surgical instruments; and electrical machinery </a:t>
            </a:r>
            <a:r>
              <a:rPr lang="en-GB" altLang="en-US" dirty="0"/>
              <a:t>.</a:t>
            </a: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F85C60E-9350-43B7-8EEC-3C8469C7F745}" type="slidenum">
              <a:rPr lang="en-ZA" altLang="en-US" sz="1200"/>
              <a:pPr/>
              <a:t>6</a:t>
            </a:fld>
            <a:endParaRPr lang="en-ZA" altLang="en-US" sz="1200"/>
          </a:p>
        </p:txBody>
      </p:sp>
    </p:spTree>
    <p:extLst>
      <p:ext uri="{BB962C8B-B14F-4D97-AF65-F5344CB8AC3E}">
        <p14:creationId xmlns:p14="http://schemas.microsoft.com/office/powerpoint/2010/main" val="914973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lnSpc>
                <a:spcPct val="80000"/>
              </a:lnSpc>
            </a:pPr>
            <a:endParaRPr lang="en-GB" altLang="en-US" sz="1000" dirty="0">
              <a:solidFill>
                <a:schemeClr val="tx1"/>
              </a:solidFill>
            </a:endParaRPr>
          </a:p>
          <a:p>
            <a:pPr algn="just">
              <a:lnSpc>
                <a:spcPct val="80000"/>
              </a:lnSpc>
            </a:pPr>
            <a:endParaRPr lang="en-GB" altLang="en-US" sz="1000" dirty="0">
              <a:solidFill>
                <a:schemeClr val="tx1"/>
              </a:solidFill>
            </a:endParaRPr>
          </a:p>
          <a:p>
            <a:pPr algn="just">
              <a:lnSpc>
                <a:spcPct val="80000"/>
              </a:lnSpc>
            </a:pPr>
            <a:r>
              <a:rPr lang="en-GB" altLang="en-US" sz="1000" dirty="0">
                <a:solidFill>
                  <a:schemeClr val="tx1"/>
                </a:solidFill>
              </a:rPr>
              <a:t>The 7-member </a:t>
            </a:r>
            <a:r>
              <a:rPr lang="en-GB" altLang="en-US" sz="1000" b="1" dirty="0">
                <a:solidFill>
                  <a:schemeClr val="tx1"/>
                </a:solidFill>
              </a:rPr>
              <a:t>SADC EPA Group</a:t>
            </a:r>
            <a:r>
              <a:rPr lang="en-GB" altLang="en-US" sz="1000" dirty="0">
                <a:solidFill>
                  <a:schemeClr val="tx1"/>
                </a:solidFill>
              </a:rPr>
              <a:t> comprising of Angola, Botswana, Lesotho, Mozambique, Namibia, South Africa and Swaziland. Botswana, Lesotho, Mozambique and Swaziland signed the IEPA in July 2009, while Angola, Namibia and South Africa did not sign owing to concerns on some provisions. Subsequently SADC EPA Ministers of Trade decided to address the concerns of the three countries as a bloc and to work on negotiating a comprehensive EPA to replace the IEPA</a:t>
            </a:r>
            <a:endParaRPr lang="en-US" altLang="en-US" sz="1000" dirty="0">
              <a:solidFill>
                <a:schemeClr val="tx1"/>
              </a:solidFill>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B80454F-6F0C-4A88-A530-74E8BA2ED6BA}" type="slidenum">
              <a:rPr lang="en-ZA" altLang="en-US" sz="1200"/>
              <a:pPr/>
              <a:t>7</a:t>
            </a:fld>
            <a:endParaRPr lang="en-ZA" altLang="en-US" sz="1200"/>
          </a:p>
        </p:txBody>
      </p:sp>
    </p:spTree>
    <p:extLst>
      <p:ext uri="{BB962C8B-B14F-4D97-AF65-F5344CB8AC3E}">
        <p14:creationId xmlns:p14="http://schemas.microsoft.com/office/powerpoint/2010/main" val="4173439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spcBef>
                <a:spcPts val="0"/>
              </a:spcBef>
              <a:buFont typeface="Wingdings" panose="05000000000000000000" pitchFamily="2" charset="2"/>
              <a:buChar char="v"/>
            </a:pPr>
            <a:r>
              <a:rPr lang="en-ZA" altLang="en-US" sz="1900" dirty="0">
                <a:solidFill>
                  <a:schemeClr val="tx1"/>
                </a:solidFill>
                <a:latin typeface="Trebuchet MS" panose="020B0603020202020204" pitchFamily="34" charset="0"/>
              </a:rPr>
              <a:t>The EPA covers trade in goods and development cooperation</a:t>
            </a:r>
          </a:p>
          <a:p>
            <a:pPr lvl="1">
              <a:lnSpc>
                <a:spcPct val="150000"/>
              </a:lnSpc>
              <a:spcBef>
                <a:spcPts val="0"/>
              </a:spcBef>
              <a:buFont typeface="Wingdings" panose="05000000000000000000" pitchFamily="2" charset="2"/>
              <a:buChar char="v"/>
            </a:pPr>
            <a:r>
              <a:rPr lang="en-ZA" altLang="en-US" sz="1800" dirty="0">
                <a:solidFill>
                  <a:schemeClr val="tx1"/>
                </a:solidFill>
                <a:latin typeface="Trebuchet MS" panose="020B0603020202020204" pitchFamily="34" charset="0"/>
              </a:rPr>
              <a:t>Rendezvous Clause -  Provides for continuation of negotiations on services and investment for BLMS</a:t>
            </a:r>
            <a:endParaRPr lang="en-ZA" altLang="en-US" sz="1200" b="1" dirty="0">
              <a:solidFill>
                <a:schemeClr val="tx1"/>
              </a:solidFill>
            </a:endParaRPr>
          </a:p>
          <a:p>
            <a:pPr algn="just">
              <a:lnSpc>
                <a:spcPct val="80000"/>
              </a:lnSpc>
            </a:pPr>
            <a:endParaRPr lang="en-ZA" altLang="en-US" sz="1200" b="1" dirty="0">
              <a:solidFill>
                <a:schemeClr val="tx1"/>
              </a:solidFill>
            </a:endParaRPr>
          </a:p>
          <a:p>
            <a:r>
              <a:rPr lang="en-US" altLang="en-US" dirty="0">
                <a:solidFill>
                  <a:schemeClr val="tx1"/>
                </a:solidFill>
              </a:rPr>
              <a:t>TRQs -  9 products, pork, pig fat, butter, cheese, wheat, barley, cereal based food preparations, ice cream, mortadella bologna</a:t>
            </a:r>
          </a:p>
          <a:p>
            <a:pPr algn="just">
              <a:lnSpc>
                <a:spcPct val="80000"/>
              </a:lnSpc>
            </a:pPr>
            <a:endParaRPr lang="en-ZA" altLang="en-US" sz="1200" b="1" dirty="0">
              <a:solidFill>
                <a:schemeClr val="tx1"/>
              </a:solidFill>
            </a:endParaRPr>
          </a:p>
          <a:p>
            <a:pPr algn="just">
              <a:lnSpc>
                <a:spcPct val="80000"/>
              </a:lnSpc>
            </a:pPr>
            <a:r>
              <a:rPr lang="en-ZA" altLang="en-US" sz="1200" dirty="0">
                <a:solidFill>
                  <a:schemeClr val="tx1"/>
                </a:solidFill>
              </a:rPr>
              <a:t>Relations between the African, Caribbean and Pacific (ACP) countries and the European Union (EU) go back more than 50 years.  The trade relations were characterised by non-reciprocal duty-free access to the EU market for most ACP exports with the exception of certain agricultural products which faced tariffs and quotas.</a:t>
            </a:r>
          </a:p>
          <a:p>
            <a:pPr algn="just">
              <a:lnSpc>
                <a:spcPct val="80000"/>
              </a:lnSpc>
            </a:pPr>
            <a:endParaRPr lang="en-ZA" altLang="en-US" sz="1200" dirty="0"/>
          </a:p>
        </p:txBody>
      </p:sp>
    </p:spTree>
    <p:extLst>
      <p:ext uri="{BB962C8B-B14F-4D97-AF65-F5344CB8AC3E}">
        <p14:creationId xmlns:p14="http://schemas.microsoft.com/office/powerpoint/2010/main" val="3028825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endParaRPr lang="en-US" altLang="en-US" sz="1200" dirty="0">
              <a:solidFill>
                <a:schemeClr val="tx1"/>
              </a:solidFill>
            </a:endParaRPr>
          </a:p>
          <a:p>
            <a:pPr>
              <a:lnSpc>
                <a:spcPct val="80000"/>
              </a:lnSpc>
              <a:buFont typeface="Wingdings" panose="05000000000000000000" pitchFamily="2" charset="2"/>
              <a:buChar char="v"/>
            </a:pPr>
            <a:r>
              <a:rPr lang="en-ZA" altLang="en-US" sz="1200" dirty="0">
                <a:solidFill>
                  <a:schemeClr val="tx1"/>
                </a:solidFill>
              </a:rPr>
              <a:t>Bilateral Cumulation amongst EU and individual SADC EPA States possible at entry into force </a:t>
            </a:r>
          </a:p>
          <a:p>
            <a:pPr>
              <a:lnSpc>
                <a:spcPct val="80000"/>
              </a:lnSpc>
              <a:buFont typeface="Wingdings" panose="05000000000000000000" pitchFamily="2" charset="2"/>
              <a:buChar char="v"/>
            </a:pPr>
            <a:r>
              <a:rPr lang="en-ZA" altLang="en-US" sz="1200" dirty="0">
                <a:solidFill>
                  <a:schemeClr val="tx1"/>
                </a:solidFill>
              </a:rPr>
              <a:t>Diagonal Cumulation between SADC EPA</a:t>
            </a:r>
            <a:r>
              <a:rPr lang="en-ZA" altLang="en-US" sz="1200" dirty="0">
                <a:solidFill>
                  <a:schemeClr val="tx1"/>
                </a:solidFill>
              </a:rPr>
              <a:t> States </a:t>
            </a:r>
            <a:r>
              <a:rPr lang="en-ZA" altLang="en-US" sz="1200" dirty="0">
                <a:solidFill>
                  <a:schemeClr val="tx1"/>
                </a:solidFill>
              </a:rPr>
              <a:t> (including SACU) and with other ACP States subject to them having entered into an arrangement or agreement on administrative cooperation with each other that provides for post-verification of origin</a:t>
            </a:r>
          </a:p>
          <a:p>
            <a:pPr lvl="1">
              <a:lnSpc>
                <a:spcPct val="80000"/>
              </a:lnSpc>
              <a:buFont typeface="Wingdings" panose="05000000000000000000" pitchFamily="2" charset="2"/>
              <a:buChar char="v"/>
            </a:pPr>
            <a:r>
              <a:rPr lang="en-ZA" altLang="en-US" sz="1200" dirty="0">
                <a:solidFill>
                  <a:schemeClr val="tx1"/>
                </a:solidFill>
              </a:rPr>
              <a:t>Joint Undertaking – has to be signed</a:t>
            </a:r>
          </a:p>
          <a:p>
            <a:pPr>
              <a:lnSpc>
                <a:spcPct val="80000"/>
              </a:lnSpc>
            </a:pPr>
            <a:r>
              <a:rPr lang="en-US" altLang="en-US" sz="1200" b="1" dirty="0">
                <a:solidFill>
                  <a:schemeClr val="tx1"/>
                </a:solidFill>
              </a:rPr>
              <a:t>Tariff rate quotas </a:t>
            </a:r>
            <a:r>
              <a:rPr lang="en-US" altLang="en-US" sz="1200" dirty="0">
                <a:solidFill>
                  <a:schemeClr val="tx1"/>
                </a:solidFill>
              </a:rPr>
              <a:t>– SACU 9 PRODUCTS – Pork, Pig fat, butter, Cheese, wheat, barley, cereal based food preparations, ice cream, mortadella bologna</a:t>
            </a:r>
          </a:p>
          <a:p>
            <a:pPr marL="0" indent="0">
              <a:buFont typeface="Wingdings" panose="05000000000000000000" pitchFamily="2" charset="2"/>
              <a:buNone/>
            </a:pPr>
            <a:endParaRPr lang="en-GB" altLang="en-US" sz="1200" b="1" dirty="0">
              <a:solidFill>
                <a:schemeClr val="tx1"/>
              </a:solidFill>
            </a:endParaRPr>
          </a:p>
          <a:p>
            <a:pPr>
              <a:lnSpc>
                <a:spcPct val="80000"/>
              </a:lnSpc>
            </a:pPr>
            <a:r>
              <a:rPr lang="en-GB" altLang="en-US" sz="1200" dirty="0">
                <a:solidFill>
                  <a:schemeClr val="tx1"/>
                </a:solidFill>
              </a:rPr>
              <a:t>The Parties recognise that development cooperation is a crucial element of their Partnership and an essential factor for the achievement of the objectives of the EPA</a:t>
            </a:r>
          </a:p>
          <a:p>
            <a:pPr>
              <a:lnSpc>
                <a:spcPct val="80000"/>
              </a:lnSpc>
            </a:pPr>
            <a:r>
              <a:rPr lang="en-GB" altLang="en-US" sz="1200" dirty="0">
                <a:solidFill>
                  <a:schemeClr val="tx1"/>
                </a:solidFill>
              </a:rPr>
              <a:t>Development finance cooperation for regional economic cooperation and integration, as provided for in the Cotonou Agreement, shall be carried out in order to support and promote the efforts of the SADC EPA States to achieve the objectives and to maximise the expected benefits of this Agreement.</a:t>
            </a:r>
          </a:p>
          <a:p>
            <a:pPr marL="0" indent="0">
              <a:buFont typeface="Wingdings" panose="05000000000000000000" pitchFamily="2" charset="2"/>
              <a:buChar char="v"/>
            </a:pPr>
            <a:r>
              <a:rPr lang="en-GB" altLang="en-US" sz="1200" b="1" dirty="0">
                <a:solidFill>
                  <a:schemeClr val="tx1"/>
                </a:solidFill>
              </a:rPr>
              <a:t>Cooperation Priorities include: </a:t>
            </a:r>
          </a:p>
          <a:p>
            <a:pPr lvl="1">
              <a:buFont typeface="Wingdings" panose="05000000000000000000" pitchFamily="2" charset="2"/>
              <a:buChar char="v"/>
            </a:pPr>
            <a:r>
              <a:rPr lang="en-GB" altLang="en-US" sz="1200" dirty="0">
                <a:solidFill>
                  <a:schemeClr val="tx1"/>
                </a:solidFill>
              </a:rPr>
              <a:t>Cooperation in trade in goods shall aim at enhancing trade in goods and the SADC EPA States capacity to trade</a:t>
            </a:r>
          </a:p>
          <a:p>
            <a:pPr lvl="1">
              <a:buFont typeface="Wingdings" panose="05000000000000000000" pitchFamily="2" charset="2"/>
              <a:buChar char="v"/>
            </a:pPr>
            <a:r>
              <a:rPr lang="en-GB" altLang="en-US" sz="1200" dirty="0">
                <a:solidFill>
                  <a:schemeClr val="tx1"/>
                </a:solidFill>
              </a:rPr>
              <a:t>Cooperation in supply-side competitiveness aimed at increasing the </a:t>
            </a:r>
          </a:p>
          <a:p>
            <a:pPr lvl="1">
              <a:buFontTx/>
              <a:buNone/>
            </a:pPr>
            <a:r>
              <a:rPr lang="en-GB" altLang="en-US" sz="1200" dirty="0">
                <a:solidFill>
                  <a:schemeClr val="tx1"/>
                </a:solidFill>
              </a:rPr>
              <a:t>competitiveness of the SADC EPA States and remove supply side constraints</a:t>
            </a:r>
            <a:endParaRPr lang="en-ZA" altLang="en-US" sz="1200" dirty="0">
              <a:solidFill>
                <a:schemeClr val="tx1"/>
              </a:solidFill>
            </a:endParaRPr>
          </a:p>
          <a:p>
            <a:pPr>
              <a:lnSpc>
                <a:spcPct val="80000"/>
              </a:lnSpc>
            </a:pPr>
            <a:endParaRPr lang="en-US" altLang="en-US" sz="900" dirty="0"/>
          </a:p>
        </p:txBody>
      </p:sp>
    </p:spTree>
    <p:extLst>
      <p:ext uri="{BB962C8B-B14F-4D97-AF65-F5344CB8AC3E}">
        <p14:creationId xmlns:p14="http://schemas.microsoft.com/office/powerpoint/2010/main" val="4078844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7A3C0EE-637B-DB4E-B02F-CF76FFD17364}" type="datetimeFigureOut">
              <a:rPr lang="en-US" smtClean="0"/>
              <a:t>3/23/2017</a:t>
            </a:fld>
            <a:endParaRPr lang="en-US"/>
          </a:p>
        </p:txBody>
      </p:sp>
      <p:sp>
        <p:nvSpPr>
          <p:cNvPr id="5" name="Footer Placeholder 4"/>
          <p:cNvSpPr>
            <a:spLocks noGrp="1"/>
          </p:cNvSpPr>
          <p:nvPr>
            <p:ph type="ftr" sz="quarter" idx="11"/>
          </p:nvPr>
        </p:nvSpPr>
        <p:spPr>
          <a:xfrm>
            <a:off x="3914422"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6057A52-4755-1047-96B1-3A7F7556DEFE}" type="slidenum">
              <a:rPr lang="en-US" smtClean="0"/>
              <a:t>‹#›</a:t>
            </a:fld>
            <a:endParaRPr lang="en-US"/>
          </a:p>
        </p:txBody>
      </p:sp>
    </p:spTree>
    <p:extLst>
      <p:ext uri="{BB962C8B-B14F-4D97-AF65-F5344CB8AC3E}">
        <p14:creationId xmlns:p14="http://schemas.microsoft.com/office/powerpoint/2010/main" val="2239297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7A3C0EE-637B-DB4E-B02F-CF76FFD17364}" type="datetimeFigureOut">
              <a:rPr lang="en-US" smtClean="0"/>
              <a:t>3/23/2017</a:t>
            </a:fld>
            <a:endParaRPr lang="en-US"/>
          </a:p>
        </p:txBody>
      </p:sp>
      <p:sp>
        <p:nvSpPr>
          <p:cNvPr id="5" name="Footer Placeholder 4"/>
          <p:cNvSpPr>
            <a:spLocks noGrp="1"/>
          </p:cNvSpPr>
          <p:nvPr>
            <p:ph type="ftr" sz="quarter" idx="11"/>
          </p:nvPr>
        </p:nvSpPr>
        <p:spPr>
          <a:xfrm>
            <a:off x="3914422"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6057A52-4755-1047-96B1-3A7F7556DEFE}" type="slidenum">
              <a:rPr lang="en-US" smtClean="0"/>
              <a:t>‹#›</a:t>
            </a:fld>
            <a:endParaRPr lang="en-US"/>
          </a:p>
        </p:txBody>
      </p:sp>
    </p:spTree>
    <p:extLst>
      <p:ext uri="{BB962C8B-B14F-4D97-AF65-F5344CB8AC3E}">
        <p14:creationId xmlns:p14="http://schemas.microsoft.com/office/powerpoint/2010/main" val="1458862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7A3C0EE-637B-DB4E-B02F-CF76FFD17364}" type="datetimeFigureOut">
              <a:rPr lang="en-US" smtClean="0"/>
              <a:t>3/23/2017</a:t>
            </a:fld>
            <a:endParaRPr lang="en-US"/>
          </a:p>
        </p:txBody>
      </p:sp>
      <p:sp>
        <p:nvSpPr>
          <p:cNvPr id="5" name="Footer Placeholder 4"/>
          <p:cNvSpPr>
            <a:spLocks noGrp="1"/>
          </p:cNvSpPr>
          <p:nvPr>
            <p:ph type="ftr" sz="quarter" idx="11"/>
          </p:nvPr>
        </p:nvSpPr>
        <p:spPr>
          <a:xfrm>
            <a:off x="3914422"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6057A52-4755-1047-96B1-3A7F7556DEFE}" type="slidenum">
              <a:rPr lang="en-US" smtClean="0"/>
              <a:t>‹#›</a:t>
            </a:fld>
            <a:endParaRPr lang="en-US"/>
          </a:p>
        </p:txBody>
      </p:sp>
    </p:spTree>
    <p:extLst>
      <p:ext uri="{BB962C8B-B14F-4D97-AF65-F5344CB8AC3E}">
        <p14:creationId xmlns:p14="http://schemas.microsoft.com/office/powerpoint/2010/main" val="1401208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7A3C0EE-637B-DB4E-B02F-CF76FFD17364}" type="datetimeFigureOut">
              <a:rPr lang="en-US" smtClean="0"/>
              <a:t>3/23/2017</a:t>
            </a:fld>
            <a:endParaRPr lang="en-US"/>
          </a:p>
        </p:txBody>
      </p:sp>
      <p:sp>
        <p:nvSpPr>
          <p:cNvPr id="5" name="Footer Placeholder 4"/>
          <p:cNvSpPr>
            <a:spLocks noGrp="1"/>
          </p:cNvSpPr>
          <p:nvPr>
            <p:ph type="ftr" sz="quarter" idx="11"/>
          </p:nvPr>
        </p:nvSpPr>
        <p:spPr>
          <a:xfrm>
            <a:off x="3914422"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6057A52-4755-1047-96B1-3A7F7556DEFE}" type="slidenum">
              <a:rPr lang="en-US" smtClean="0"/>
              <a:t>‹#›</a:t>
            </a:fld>
            <a:endParaRPr lang="en-US"/>
          </a:p>
        </p:txBody>
      </p:sp>
    </p:spTree>
    <p:extLst>
      <p:ext uri="{BB962C8B-B14F-4D97-AF65-F5344CB8AC3E}">
        <p14:creationId xmlns:p14="http://schemas.microsoft.com/office/powerpoint/2010/main" val="3904155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7A3C0EE-637B-DB4E-B02F-CF76FFD17364}" type="datetimeFigureOut">
              <a:rPr lang="en-US" smtClean="0"/>
              <a:t>3/23/2017</a:t>
            </a:fld>
            <a:endParaRPr lang="en-US"/>
          </a:p>
        </p:txBody>
      </p:sp>
      <p:sp>
        <p:nvSpPr>
          <p:cNvPr id="5" name="Footer Placeholder 4"/>
          <p:cNvSpPr>
            <a:spLocks noGrp="1"/>
          </p:cNvSpPr>
          <p:nvPr>
            <p:ph type="ftr" sz="quarter" idx="11"/>
          </p:nvPr>
        </p:nvSpPr>
        <p:spPr>
          <a:xfrm>
            <a:off x="3914422"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6057A52-4755-1047-96B1-3A7F7556DEFE}" type="slidenum">
              <a:rPr lang="en-US" smtClean="0"/>
              <a:t>‹#›</a:t>
            </a:fld>
            <a:endParaRPr lang="en-US"/>
          </a:p>
        </p:txBody>
      </p:sp>
    </p:spTree>
    <p:extLst>
      <p:ext uri="{BB962C8B-B14F-4D97-AF65-F5344CB8AC3E}">
        <p14:creationId xmlns:p14="http://schemas.microsoft.com/office/powerpoint/2010/main" val="28312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7A3C0EE-637B-DB4E-B02F-CF76FFD17364}" type="datetimeFigureOut">
              <a:rPr lang="en-US" smtClean="0"/>
              <a:t>3/23/2017</a:t>
            </a:fld>
            <a:endParaRPr lang="en-US"/>
          </a:p>
        </p:txBody>
      </p:sp>
      <p:sp>
        <p:nvSpPr>
          <p:cNvPr id="6" name="Footer Placeholder 5"/>
          <p:cNvSpPr>
            <a:spLocks noGrp="1"/>
          </p:cNvSpPr>
          <p:nvPr>
            <p:ph type="ftr" sz="quarter" idx="11"/>
          </p:nvPr>
        </p:nvSpPr>
        <p:spPr>
          <a:xfrm>
            <a:off x="3914422"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6057A52-4755-1047-96B1-3A7F7556DEFE}" type="slidenum">
              <a:rPr lang="en-US" smtClean="0"/>
              <a:t>‹#›</a:t>
            </a:fld>
            <a:endParaRPr lang="en-US"/>
          </a:p>
        </p:txBody>
      </p:sp>
    </p:spTree>
    <p:extLst>
      <p:ext uri="{BB962C8B-B14F-4D97-AF65-F5344CB8AC3E}">
        <p14:creationId xmlns:p14="http://schemas.microsoft.com/office/powerpoint/2010/main" val="3767949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7A3C0EE-637B-DB4E-B02F-CF76FFD17364}" type="datetimeFigureOut">
              <a:rPr lang="en-US" smtClean="0"/>
              <a:t>3/23/2017</a:t>
            </a:fld>
            <a:endParaRPr lang="en-US"/>
          </a:p>
        </p:txBody>
      </p:sp>
      <p:sp>
        <p:nvSpPr>
          <p:cNvPr id="8" name="Footer Placeholder 7"/>
          <p:cNvSpPr>
            <a:spLocks noGrp="1"/>
          </p:cNvSpPr>
          <p:nvPr>
            <p:ph type="ftr" sz="quarter" idx="11"/>
          </p:nvPr>
        </p:nvSpPr>
        <p:spPr>
          <a:xfrm>
            <a:off x="3914422"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D6057A52-4755-1047-96B1-3A7F7556DEFE}" type="slidenum">
              <a:rPr lang="en-US" smtClean="0"/>
              <a:t>‹#›</a:t>
            </a:fld>
            <a:endParaRPr lang="en-US"/>
          </a:p>
        </p:txBody>
      </p:sp>
    </p:spTree>
    <p:extLst>
      <p:ext uri="{BB962C8B-B14F-4D97-AF65-F5344CB8AC3E}">
        <p14:creationId xmlns:p14="http://schemas.microsoft.com/office/powerpoint/2010/main" val="1133066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7A3C0EE-637B-DB4E-B02F-CF76FFD17364}" type="datetimeFigureOut">
              <a:rPr lang="en-US" smtClean="0"/>
              <a:t>3/23/2017</a:t>
            </a:fld>
            <a:endParaRPr lang="en-US"/>
          </a:p>
        </p:txBody>
      </p:sp>
      <p:sp>
        <p:nvSpPr>
          <p:cNvPr id="4" name="Footer Placeholder 3"/>
          <p:cNvSpPr>
            <a:spLocks noGrp="1"/>
          </p:cNvSpPr>
          <p:nvPr>
            <p:ph type="ftr" sz="quarter" idx="11"/>
          </p:nvPr>
        </p:nvSpPr>
        <p:spPr>
          <a:xfrm>
            <a:off x="3914422"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D6057A52-4755-1047-96B1-3A7F7556DEFE}" type="slidenum">
              <a:rPr lang="en-US" smtClean="0"/>
              <a:t>‹#›</a:t>
            </a:fld>
            <a:endParaRPr lang="en-US"/>
          </a:p>
        </p:txBody>
      </p:sp>
    </p:spTree>
    <p:extLst>
      <p:ext uri="{BB962C8B-B14F-4D97-AF65-F5344CB8AC3E}">
        <p14:creationId xmlns:p14="http://schemas.microsoft.com/office/powerpoint/2010/main" val="2016540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7A3C0EE-637B-DB4E-B02F-CF76FFD17364}" type="datetimeFigureOut">
              <a:rPr lang="en-US" smtClean="0"/>
              <a:t>3/23/2017</a:t>
            </a:fld>
            <a:endParaRPr lang="en-US"/>
          </a:p>
        </p:txBody>
      </p:sp>
      <p:sp>
        <p:nvSpPr>
          <p:cNvPr id="3" name="Footer Placeholder 2"/>
          <p:cNvSpPr>
            <a:spLocks noGrp="1"/>
          </p:cNvSpPr>
          <p:nvPr>
            <p:ph type="ftr" sz="quarter" idx="11"/>
          </p:nvPr>
        </p:nvSpPr>
        <p:spPr>
          <a:xfrm>
            <a:off x="3914422"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D6057A52-4755-1047-96B1-3A7F7556DEFE}" type="slidenum">
              <a:rPr lang="en-US" smtClean="0"/>
              <a:t>‹#›</a:t>
            </a:fld>
            <a:endParaRPr lang="en-US"/>
          </a:p>
        </p:txBody>
      </p:sp>
    </p:spTree>
    <p:extLst>
      <p:ext uri="{BB962C8B-B14F-4D97-AF65-F5344CB8AC3E}">
        <p14:creationId xmlns:p14="http://schemas.microsoft.com/office/powerpoint/2010/main" val="1202769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7A3C0EE-637B-DB4E-B02F-CF76FFD17364}" type="datetimeFigureOut">
              <a:rPr lang="en-US" smtClean="0"/>
              <a:t>3/23/2017</a:t>
            </a:fld>
            <a:endParaRPr lang="en-US"/>
          </a:p>
        </p:txBody>
      </p:sp>
      <p:sp>
        <p:nvSpPr>
          <p:cNvPr id="6" name="Footer Placeholder 5"/>
          <p:cNvSpPr>
            <a:spLocks noGrp="1"/>
          </p:cNvSpPr>
          <p:nvPr>
            <p:ph type="ftr" sz="quarter" idx="11"/>
          </p:nvPr>
        </p:nvSpPr>
        <p:spPr>
          <a:xfrm>
            <a:off x="3914422"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6057A52-4755-1047-96B1-3A7F7556DEFE}" type="slidenum">
              <a:rPr lang="en-US" smtClean="0"/>
              <a:t>‹#›</a:t>
            </a:fld>
            <a:endParaRPr lang="en-US"/>
          </a:p>
        </p:txBody>
      </p:sp>
    </p:spTree>
    <p:extLst>
      <p:ext uri="{BB962C8B-B14F-4D97-AF65-F5344CB8AC3E}">
        <p14:creationId xmlns:p14="http://schemas.microsoft.com/office/powerpoint/2010/main" val="2340605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7A3C0EE-637B-DB4E-B02F-CF76FFD17364}" type="datetimeFigureOut">
              <a:rPr lang="en-US" smtClean="0"/>
              <a:t>3/23/2017</a:t>
            </a:fld>
            <a:endParaRPr lang="en-US"/>
          </a:p>
        </p:txBody>
      </p:sp>
      <p:sp>
        <p:nvSpPr>
          <p:cNvPr id="6" name="Footer Placeholder 5"/>
          <p:cNvSpPr>
            <a:spLocks noGrp="1"/>
          </p:cNvSpPr>
          <p:nvPr>
            <p:ph type="ftr" sz="quarter" idx="11"/>
          </p:nvPr>
        </p:nvSpPr>
        <p:spPr>
          <a:xfrm>
            <a:off x="3914422"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6057A52-4755-1047-96B1-3A7F7556DEFE}" type="slidenum">
              <a:rPr lang="en-US" smtClean="0"/>
              <a:t>‹#›</a:t>
            </a:fld>
            <a:endParaRPr lang="en-US"/>
          </a:p>
        </p:txBody>
      </p:sp>
    </p:spTree>
    <p:extLst>
      <p:ext uri="{BB962C8B-B14F-4D97-AF65-F5344CB8AC3E}">
        <p14:creationId xmlns:p14="http://schemas.microsoft.com/office/powerpoint/2010/main" val="3768365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LETTERHEAD-01.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393599"/>
            <a:ext cx="9144000" cy="6464401"/>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p:cNvSpPr>
            <a:spLocks noGrp="1"/>
          </p:cNvSpPr>
          <p:nvPr>
            <p:ph type="sldNum" sz="quarter" idx="4"/>
          </p:nvPr>
        </p:nvSpPr>
        <p:spPr>
          <a:xfrm>
            <a:off x="6920089" y="6362700"/>
            <a:ext cx="2133600" cy="365125"/>
          </a:xfrm>
          <a:prstGeom prst="rect">
            <a:avLst/>
          </a:prstGeom>
        </p:spPr>
        <p:txBody>
          <a:bodyPr vert="horz" lIns="91440" tIns="45720" rIns="91440" bIns="45720" rtlCol="0" anchor="ctr"/>
          <a:lstStyle>
            <a:lvl1pPr algn="r">
              <a:defRPr sz="1200" b="1">
                <a:solidFill>
                  <a:schemeClr val="bg1"/>
                </a:solidFill>
              </a:defRPr>
            </a:lvl1pPr>
          </a:lstStyle>
          <a:p>
            <a:r>
              <a:rPr lang="en-US" dirty="0"/>
              <a:t>01</a:t>
            </a:r>
          </a:p>
        </p:txBody>
      </p:sp>
    </p:spTree>
    <p:extLst>
      <p:ext uri="{BB962C8B-B14F-4D97-AF65-F5344CB8AC3E}">
        <p14:creationId xmlns:p14="http://schemas.microsoft.com/office/powerpoint/2010/main" val="1943280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png"/><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mailto:Lerato.Ntlopo@sacu.int"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TERHEAD-02.pn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0" y="0"/>
            <a:ext cx="9144000" cy="6856629"/>
          </a:xfrm>
          <a:prstGeom prst="rect">
            <a:avLst/>
          </a:prstGeom>
        </p:spPr>
      </p:pic>
      <p:sp>
        <p:nvSpPr>
          <p:cNvPr id="3" name="Subtitle 2"/>
          <p:cNvSpPr>
            <a:spLocks noGrp="1"/>
          </p:cNvSpPr>
          <p:nvPr>
            <p:ph type="subTitle" idx="1"/>
          </p:nvPr>
        </p:nvSpPr>
        <p:spPr>
          <a:xfrm>
            <a:off x="2552700" y="4499506"/>
            <a:ext cx="6400800" cy="1752600"/>
          </a:xfrm>
        </p:spPr>
        <p:txBody>
          <a:bodyPr>
            <a:normAutofit/>
          </a:bodyPr>
          <a:lstStyle/>
          <a:p>
            <a:pPr>
              <a:lnSpc>
                <a:spcPct val="110000"/>
              </a:lnSpc>
            </a:pPr>
            <a:br>
              <a:rPr lang="en-US" altLang="en-US" sz="2000" dirty="0">
                <a:latin typeface="Gill Sans MT" panose="020B0502020104020203" pitchFamily="34" charset="0"/>
              </a:rPr>
            </a:br>
            <a:r>
              <a:rPr lang="en-US" altLang="en-US" sz="2000" dirty="0">
                <a:latin typeface="Gill Sans MT" panose="020B0502020104020203" pitchFamily="34" charset="0"/>
              </a:rPr>
              <a:t>					Maseru, Lesotho</a:t>
            </a:r>
            <a:endParaRPr lang="en-US" sz="2000" dirty="0"/>
          </a:p>
        </p:txBody>
      </p:sp>
      <p:sp>
        <p:nvSpPr>
          <p:cNvPr id="5" name="Title 1"/>
          <p:cNvSpPr txBox="1">
            <a:spLocks/>
          </p:cNvSpPr>
          <p:nvPr/>
        </p:nvSpPr>
        <p:spPr>
          <a:xfrm>
            <a:off x="215153" y="1590675"/>
            <a:ext cx="8561294" cy="273927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ZA" altLang="en-US" sz="3200" dirty="0">
              <a:latin typeface="Trebuchet MS" panose="020B0603020202020204" pitchFamily="34" charset="0"/>
            </a:endParaRPr>
          </a:p>
          <a:p>
            <a:endParaRPr lang="en-ZA" altLang="en-US" sz="3200" dirty="0">
              <a:latin typeface="Trebuchet MS" panose="020B0603020202020204" pitchFamily="34" charset="0"/>
            </a:endParaRPr>
          </a:p>
          <a:p>
            <a:r>
              <a:rPr lang="en-ZA" altLang="en-US" sz="3200" dirty="0">
                <a:latin typeface="Trebuchet MS" panose="020B0603020202020204" pitchFamily="34" charset="0"/>
              </a:rPr>
              <a:t>Overview of Benefits of Concluded FTAs and How to Access the Benefits</a:t>
            </a:r>
            <a:br>
              <a:rPr lang="en-ZA" altLang="en-US" sz="3200" dirty="0">
                <a:latin typeface="Trebuchet MS" panose="020B0603020202020204" pitchFamily="34" charset="0"/>
              </a:rPr>
            </a:br>
            <a:r>
              <a:rPr lang="en-ZA" altLang="en-US" sz="3200" dirty="0">
                <a:latin typeface="Trebuchet MS" panose="020B0603020202020204" pitchFamily="34" charset="0"/>
              </a:rPr>
              <a:t> </a:t>
            </a:r>
            <a:br>
              <a:rPr lang="en-GB" altLang="en-US" sz="3200" dirty="0">
                <a:latin typeface="Trebuchet MS" panose="020B0603020202020204" pitchFamily="34" charset="0"/>
              </a:rPr>
            </a:br>
            <a:r>
              <a:rPr lang="en-GB" altLang="en-US" sz="3200" dirty="0">
                <a:latin typeface="Trebuchet MS" panose="020B0603020202020204" pitchFamily="34" charset="0"/>
              </a:rPr>
              <a:t>Lesotho Road Show Campaign</a:t>
            </a:r>
            <a:br>
              <a:rPr lang="en-GB" altLang="en-US" sz="3200" dirty="0">
                <a:latin typeface="Trebuchet MS" panose="020B0603020202020204" pitchFamily="34" charset="0"/>
              </a:rPr>
            </a:br>
            <a:r>
              <a:rPr lang="en-GB" altLang="en-US" sz="3200" dirty="0">
                <a:latin typeface="Trebuchet MS" panose="020B0603020202020204" pitchFamily="34" charset="0"/>
              </a:rPr>
              <a:t>23 March 2017</a:t>
            </a:r>
            <a:br>
              <a:rPr lang="en-US" altLang="en-US" sz="3200" dirty="0">
                <a:latin typeface="Trebuchet MS" panose="020B0603020202020204" pitchFamily="34" charset="0"/>
              </a:rPr>
            </a:br>
            <a:r>
              <a:rPr lang="en-US" altLang="en-US" sz="3200" dirty="0">
                <a:latin typeface="Trebuchet MS" panose="020B0603020202020204" pitchFamily="34" charset="0"/>
              </a:rPr>
              <a:t>					</a:t>
            </a:r>
            <a:br>
              <a:rPr lang="en-US" altLang="en-US" sz="3200" dirty="0">
                <a:latin typeface="Trebuchet MS" panose="020B0603020202020204" pitchFamily="34" charset="0"/>
              </a:rPr>
            </a:br>
            <a:endParaRPr lang="en-US" sz="3200" dirty="0">
              <a:latin typeface="Trebuchet MS" panose="020B0603020202020204" pitchFamily="34" charset="0"/>
            </a:endParaRPr>
          </a:p>
        </p:txBody>
      </p:sp>
    </p:spTree>
    <p:extLst>
      <p:ext uri="{BB962C8B-B14F-4D97-AF65-F5344CB8AC3E}">
        <p14:creationId xmlns:p14="http://schemas.microsoft.com/office/powerpoint/2010/main" val="790108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41953" y="0"/>
            <a:ext cx="8229600" cy="805015"/>
          </a:xfrm>
        </p:spPr>
        <p:txBody>
          <a:bodyPr>
            <a:normAutofit/>
          </a:bodyPr>
          <a:lstStyle/>
          <a:p>
            <a:r>
              <a:rPr lang="en-US" altLang="en-US" sz="4000" dirty="0"/>
              <a:t>Bilateral Trade</a:t>
            </a:r>
          </a:p>
        </p:txBody>
      </p:sp>
      <p:sp>
        <p:nvSpPr>
          <p:cNvPr id="3" name="Rectangle 3"/>
          <p:cNvSpPr txBox="1">
            <a:spLocks noChangeArrowheads="1"/>
          </p:cNvSpPr>
          <p:nvPr/>
        </p:nvSpPr>
        <p:spPr bwMode="auto">
          <a:xfrm>
            <a:off x="1112704" y="5597354"/>
            <a:ext cx="2302525" cy="35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20000"/>
              </a:spcBef>
            </a:pPr>
            <a:r>
              <a:rPr lang="en-ZA" altLang="en-US" sz="1800" i="1" dirty="0">
                <a:solidFill>
                  <a:srgbClr val="FFC000"/>
                </a:solidFill>
              </a:rPr>
              <a:t>Source: Trade Map</a:t>
            </a:r>
          </a:p>
          <a:p>
            <a:pPr>
              <a:spcBef>
                <a:spcPct val="20000"/>
              </a:spcBef>
              <a:buFont typeface="Wingdings" panose="05000000000000000000" pitchFamily="2" charset="2"/>
              <a:buChar char="v"/>
            </a:pPr>
            <a:endParaRPr lang="en-ZA" altLang="en-US" sz="1800" dirty="0">
              <a:solidFill>
                <a:srgbClr val="FFC000"/>
              </a:solidFill>
            </a:endParaRPr>
          </a:p>
        </p:txBody>
      </p:sp>
      <p:graphicFrame>
        <p:nvGraphicFramePr>
          <p:cNvPr id="5" name="Chart 4">
            <a:extLst>
              <a:ext uri="{FF2B5EF4-FFF2-40B4-BE49-F238E27FC236}">
                <a16:creationId xmlns:a16="http://schemas.microsoft.com/office/drawing/2014/main" id="{31FBFE2C-5875-4BAC-90D5-609F6A9EB4C3}"/>
              </a:ext>
            </a:extLst>
          </p:cNvPr>
          <p:cNvGraphicFramePr>
            <a:graphicFrameLocks/>
          </p:cNvGraphicFramePr>
          <p:nvPr>
            <p:extLst>
              <p:ext uri="{D42A27DB-BD31-4B8C-83A1-F6EECF244321}">
                <p14:modId xmlns:p14="http://schemas.microsoft.com/office/powerpoint/2010/main" val="284856523"/>
              </p:ext>
            </p:extLst>
          </p:nvPr>
        </p:nvGraphicFramePr>
        <p:xfrm>
          <a:off x="145775" y="685800"/>
          <a:ext cx="8821956" cy="52640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77387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21250"/>
            <a:ext cx="8229600" cy="656482"/>
          </a:xfrm>
        </p:spPr>
        <p:txBody>
          <a:bodyPr>
            <a:normAutofit fontScale="90000"/>
          </a:bodyPr>
          <a:lstStyle/>
          <a:p>
            <a:r>
              <a:rPr lang="en-ZA" altLang="en-US" sz="4000" dirty="0">
                <a:latin typeface="Trebuchet MS" panose="020B0603020202020204" pitchFamily="34" charset="0"/>
              </a:rPr>
              <a:t>Overview</a:t>
            </a:r>
            <a:r>
              <a:rPr lang="en-ZA" altLang="en-US" sz="4000" dirty="0"/>
              <a:t> of SACU-MERCOSUR PTA</a:t>
            </a:r>
          </a:p>
        </p:txBody>
      </p:sp>
      <p:sp>
        <p:nvSpPr>
          <p:cNvPr id="3" name="Content Placeholder 2"/>
          <p:cNvSpPr>
            <a:spLocks noGrp="1"/>
          </p:cNvSpPr>
          <p:nvPr>
            <p:ph idx="1"/>
          </p:nvPr>
        </p:nvSpPr>
        <p:spPr>
          <a:xfrm>
            <a:off x="0" y="677732"/>
            <a:ext cx="9144000" cy="6027868"/>
          </a:xfrm>
        </p:spPr>
        <p:txBody>
          <a:bodyPr vert="horz" wrap="square" lIns="91440" tIns="45720" rIns="91440" bIns="45720" numCol="1" anchor="t" anchorCtr="0" compatLnSpc="1">
            <a:prstTxWarp prst="textNoShape">
              <a:avLst/>
            </a:prstTxWarp>
          </a:bodyPr>
          <a:lstStyle/>
          <a:p>
            <a:pPr>
              <a:lnSpc>
                <a:spcPct val="150000"/>
              </a:lnSpc>
              <a:buFont typeface="Wingdings" panose="05000000000000000000" pitchFamily="2" charset="2"/>
              <a:buChar char="v"/>
            </a:pPr>
            <a:r>
              <a:rPr lang="en-ZA" altLang="en-US" sz="2000" dirty="0">
                <a:latin typeface="Trebuchet MS" panose="020B0603020202020204" pitchFamily="34" charset="0"/>
              </a:rPr>
              <a:t>Preferential Trade Agreement between the Argentine, Brazil, Paraguay Uruguay - States Parties to the MERCOSUR; and Member States of SACU</a:t>
            </a:r>
          </a:p>
          <a:p>
            <a:pPr>
              <a:lnSpc>
                <a:spcPct val="150000"/>
              </a:lnSpc>
              <a:buFont typeface="Wingdings" panose="05000000000000000000" pitchFamily="2" charset="2"/>
              <a:buChar char="v"/>
            </a:pPr>
            <a:r>
              <a:rPr lang="en-ZA" altLang="en-US" sz="2000" dirty="0">
                <a:latin typeface="Trebuchet MS" panose="020B0603020202020204" pitchFamily="34" charset="0"/>
              </a:rPr>
              <a:t>The main objective of this Agreement is to increase trade through mutual granting of tariff preferences</a:t>
            </a:r>
          </a:p>
          <a:p>
            <a:pPr lvl="1">
              <a:lnSpc>
                <a:spcPct val="150000"/>
              </a:lnSpc>
              <a:buFont typeface="Wingdings" panose="05000000000000000000" pitchFamily="2" charset="2"/>
              <a:buChar char="v"/>
            </a:pPr>
            <a:r>
              <a:rPr lang="en-ZA" altLang="en-US" sz="2000" dirty="0">
                <a:latin typeface="Trebuchet MS" panose="020B0603020202020204" pitchFamily="34" charset="0"/>
              </a:rPr>
              <a:t>The PTA provides for Margins of Preference (MoP) </a:t>
            </a:r>
            <a:endParaRPr lang="en-ZA" altLang="en-US" sz="2000" dirty="0">
              <a:solidFill>
                <a:srgbClr val="FF0000"/>
              </a:solidFill>
              <a:latin typeface="Trebuchet MS" panose="020B0603020202020204" pitchFamily="34" charset="0"/>
            </a:endParaRPr>
          </a:p>
          <a:p>
            <a:pPr>
              <a:lnSpc>
                <a:spcPct val="150000"/>
              </a:lnSpc>
              <a:buFont typeface="Wingdings" panose="05000000000000000000" pitchFamily="2" charset="2"/>
              <a:buChar char="v"/>
            </a:pPr>
            <a:r>
              <a:rPr lang="en-ZA" altLang="en-US" sz="2000" dirty="0">
                <a:latin typeface="Trebuchet MS" panose="020B0603020202020204" pitchFamily="34" charset="0"/>
              </a:rPr>
              <a:t>Signature: SACU Member States signed the PTA in April 2009, while MERCOSUR Members signed in December 2008</a:t>
            </a:r>
          </a:p>
          <a:p>
            <a:pPr>
              <a:lnSpc>
                <a:spcPct val="150000"/>
              </a:lnSpc>
              <a:buFont typeface="Wingdings" panose="05000000000000000000" pitchFamily="2" charset="2"/>
              <a:buChar char="v"/>
            </a:pPr>
            <a:r>
              <a:rPr lang="en-ZA" altLang="en-US" sz="2000" dirty="0">
                <a:latin typeface="Trebuchet MS" panose="020B0603020202020204" pitchFamily="34" charset="0"/>
              </a:rPr>
              <a:t>Entry into force: 1</a:t>
            </a:r>
            <a:r>
              <a:rPr lang="en-ZA" altLang="en-US" sz="2000" baseline="30000" dirty="0">
                <a:latin typeface="Trebuchet MS" panose="020B0603020202020204" pitchFamily="34" charset="0"/>
              </a:rPr>
              <a:t>st</a:t>
            </a:r>
            <a:r>
              <a:rPr lang="en-ZA" altLang="en-US" sz="2000" dirty="0">
                <a:latin typeface="Trebuchet MS" panose="020B0603020202020204" pitchFamily="34" charset="0"/>
              </a:rPr>
              <a:t> April 2016 after the ratification of both parties</a:t>
            </a:r>
          </a:p>
          <a:p>
            <a:pPr>
              <a:lnSpc>
                <a:spcPct val="150000"/>
              </a:lnSpc>
              <a:buFont typeface="Wingdings" panose="05000000000000000000" pitchFamily="2" charset="2"/>
              <a:buChar char="v"/>
            </a:pPr>
            <a:r>
              <a:rPr lang="en-ZA" altLang="en-US" sz="2000" dirty="0">
                <a:latin typeface="Trebuchet MS" panose="020B0603020202020204" pitchFamily="34" charset="0"/>
              </a:rPr>
              <a:t>SACU and MERCOSUR must have an inaugural Joint Administrative Committee Meeting within 60 days of the entry into force of the Agreement.</a:t>
            </a:r>
          </a:p>
          <a:p>
            <a:pPr>
              <a:buFontTx/>
              <a:buNone/>
            </a:pPr>
            <a:endParaRPr lang="en-ZA" altLang="en-US" dirty="0">
              <a:latin typeface="Trebuchet MS" panose="020B0603020202020204" pitchFamily="34" charset="0"/>
            </a:endParaRPr>
          </a:p>
        </p:txBody>
      </p:sp>
    </p:spTree>
    <p:extLst>
      <p:ext uri="{BB962C8B-B14F-4D97-AF65-F5344CB8AC3E}">
        <p14:creationId xmlns:p14="http://schemas.microsoft.com/office/powerpoint/2010/main" val="317945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99"/>
            <a:ext cx="8229600" cy="1072344"/>
          </a:xfrm>
        </p:spPr>
        <p:txBody>
          <a:bodyPr>
            <a:normAutofit/>
          </a:bodyPr>
          <a:lstStyle/>
          <a:p>
            <a:r>
              <a:rPr lang="en-ZA" altLang="en-US" sz="4000" dirty="0">
                <a:latin typeface="Trebuchet MS" panose="020B0603020202020204" pitchFamily="34" charset="0"/>
              </a:rPr>
              <a:t>Benefits of the PTA</a:t>
            </a:r>
            <a:endParaRPr lang="en-ZA" sz="4000" dirty="0"/>
          </a:p>
        </p:txBody>
      </p:sp>
      <p:sp>
        <p:nvSpPr>
          <p:cNvPr id="3" name="Content Placeholder 2"/>
          <p:cNvSpPr>
            <a:spLocks noGrp="1"/>
          </p:cNvSpPr>
          <p:nvPr>
            <p:ph idx="1"/>
          </p:nvPr>
        </p:nvSpPr>
        <p:spPr>
          <a:xfrm>
            <a:off x="457200" y="1181686"/>
            <a:ext cx="8229600" cy="4944477"/>
          </a:xfrm>
        </p:spPr>
        <p:txBody>
          <a:bodyPr/>
          <a:lstStyle/>
          <a:p>
            <a:pPr>
              <a:lnSpc>
                <a:spcPct val="150000"/>
              </a:lnSpc>
              <a:buFont typeface="Wingdings" panose="05000000000000000000" pitchFamily="2" charset="2"/>
              <a:buChar char="v"/>
            </a:pPr>
            <a:r>
              <a:rPr lang="en-ZA" altLang="en-US" sz="2000" dirty="0">
                <a:latin typeface="Trebuchet MS" panose="020B0603020202020204" pitchFamily="34" charset="0"/>
              </a:rPr>
              <a:t>The Agreement provides for special and preferential treatment</a:t>
            </a:r>
          </a:p>
          <a:p>
            <a:pPr>
              <a:lnSpc>
                <a:spcPct val="150000"/>
              </a:lnSpc>
              <a:buFont typeface="Wingdings" panose="05000000000000000000" pitchFamily="2" charset="2"/>
              <a:buChar char="v"/>
            </a:pPr>
            <a:r>
              <a:rPr lang="en-ZA" altLang="en-US" sz="2000" dirty="0">
                <a:latin typeface="Trebuchet MS" panose="020B0603020202020204" pitchFamily="34" charset="0"/>
              </a:rPr>
              <a:t>Improved preferential treatment into the </a:t>
            </a:r>
            <a:r>
              <a:rPr lang="en-US" sz="2000" dirty="0">
                <a:latin typeface="Trebuchet MS" panose="020B0603020202020204" pitchFamily="34" charset="0"/>
              </a:rPr>
              <a:t>MERCOSUR</a:t>
            </a:r>
          </a:p>
          <a:p>
            <a:pPr>
              <a:lnSpc>
                <a:spcPct val="150000"/>
              </a:lnSpc>
              <a:buFont typeface="Wingdings" panose="05000000000000000000" pitchFamily="2" charset="2"/>
              <a:buChar char="v"/>
            </a:pPr>
            <a:r>
              <a:rPr lang="en-ZA" altLang="en-US" sz="2000" dirty="0">
                <a:latin typeface="Trebuchet MS" panose="020B0603020202020204" pitchFamily="34" charset="0"/>
              </a:rPr>
              <a:t>Preferential market access for MERCOSUR products into SACU – imports at lower tariffs on </a:t>
            </a:r>
            <a:r>
              <a:rPr lang="en-US" sz="2000" dirty="0">
                <a:latin typeface="Trebuchet MS" panose="020B0603020202020204" pitchFamily="34" charset="0"/>
              </a:rPr>
              <a:t>MoPs for products covered</a:t>
            </a:r>
          </a:p>
          <a:p>
            <a:pPr>
              <a:lnSpc>
                <a:spcPct val="150000"/>
              </a:lnSpc>
              <a:buFont typeface="Wingdings" panose="05000000000000000000" pitchFamily="2" charset="2"/>
              <a:buChar char="v"/>
            </a:pPr>
            <a:r>
              <a:rPr lang="en-US" sz="2000" dirty="0">
                <a:latin typeface="Trebuchet MS" panose="020B0603020202020204" pitchFamily="34" charset="0"/>
              </a:rPr>
              <a:t>Flexible Rule of Origin and bilateral cumulation</a:t>
            </a:r>
          </a:p>
          <a:p>
            <a:endParaRPr lang="en-ZA" dirty="0"/>
          </a:p>
        </p:txBody>
      </p:sp>
    </p:spTree>
    <p:extLst>
      <p:ext uri="{BB962C8B-B14F-4D97-AF65-F5344CB8AC3E}">
        <p14:creationId xmlns:p14="http://schemas.microsoft.com/office/powerpoint/2010/main" val="333667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1379862" y="-20064"/>
            <a:ext cx="6725798" cy="1143000"/>
          </a:xfrm>
        </p:spPr>
        <p:txBody>
          <a:bodyPr>
            <a:normAutofit/>
          </a:bodyPr>
          <a:lstStyle/>
          <a:p>
            <a:r>
              <a:rPr lang="en-US" altLang="en-US" sz="4000" dirty="0"/>
              <a:t>Bilateral Trade</a:t>
            </a:r>
          </a:p>
        </p:txBody>
      </p:sp>
      <p:sp>
        <p:nvSpPr>
          <p:cNvPr id="34818" name="Content Placeholder 2"/>
          <p:cNvSpPr>
            <a:spLocks noGrp="1"/>
          </p:cNvSpPr>
          <p:nvPr>
            <p:ph idx="1"/>
          </p:nvPr>
        </p:nvSpPr>
        <p:spPr bwMode="auto">
          <a:xfrm>
            <a:off x="457200" y="1600201"/>
            <a:ext cx="8229600" cy="45047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endParaRPr lang="en-US" altLang="en-US" dirty="0"/>
          </a:p>
          <a:p>
            <a:endParaRPr lang="en-US" altLang="en-US" dirty="0"/>
          </a:p>
          <a:p>
            <a:endParaRPr lang="en-US" altLang="en-US" dirty="0"/>
          </a:p>
          <a:p>
            <a:endParaRPr lang="en-US" altLang="en-US" dirty="0"/>
          </a:p>
          <a:p>
            <a:endParaRPr lang="en-US" altLang="en-US" dirty="0"/>
          </a:p>
          <a:p>
            <a:endParaRPr lang="en-US" altLang="en-US" sz="1600" dirty="0">
              <a:solidFill>
                <a:srgbClr val="FCC300"/>
              </a:solidFill>
            </a:endParaRPr>
          </a:p>
          <a:p>
            <a:pPr marL="0" indent="0">
              <a:buNone/>
            </a:pPr>
            <a:r>
              <a:rPr lang="en-US" altLang="en-US" sz="1400" i="1" dirty="0">
                <a:solidFill>
                  <a:srgbClr val="FFC000"/>
                </a:solidFill>
              </a:rPr>
              <a:t>	</a:t>
            </a:r>
          </a:p>
          <a:p>
            <a:pPr marL="0" indent="0">
              <a:buNone/>
            </a:pPr>
            <a:r>
              <a:rPr lang="en-US" altLang="en-US" sz="1400" i="1" dirty="0">
                <a:solidFill>
                  <a:srgbClr val="FFC000"/>
                </a:solidFill>
              </a:rPr>
              <a:t>	</a:t>
            </a:r>
          </a:p>
          <a:p>
            <a:pPr marL="0" indent="0">
              <a:buNone/>
            </a:pPr>
            <a:endParaRPr lang="en-US" altLang="en-US" sz="1400" i="1" dirty="0">
              <a:solidFill>
                <a:srgbClr val="FFC000"/>
              </a:solidFill>
            </a:endParaRPr>
          </a:p>
          <a:p>
            <a:pPr marL="0" indent="0">
              <a:buNone/>
            </a:pPr>
            <a:endParaRPr lang="en-US" altLang="en-US" sz="1400" i="1" dirty="0">
              <a:solidFill>
                <a:srgbClr val="FFC000"/>
              </a:solidFill>
            </a:endParaRPr>
          </a:p>
          <a:p>
            <a:pPr marL="0" indent="0">
              <a:buNone/>
            </a:pPr>
            <a:endParaRPr lang="en-US" altLang="en-US" sz="1400" i="1" dirty="0">
              <a:solidFill>
                <a:srgbClr val="FFC000"/>
              </a:solidFill>
            </a:endParaRPr>
          </a:p>
          <a:p>
            <a:pPr marL="0" indent="0">
              <a:buNone/>
            </a:pPr>
            <a:r>
              <a:rPr lang="en-US" altLang="en-US" sz="1400" i="1" dirty="0">
                <a:solidFill>
                  <a:srgbClr val="FFC000"/>
                </a:solidFill>
              </a:rPr>
              <a:t>Source: TradeMap</a:t>
            </a:r>
          </a:p>
          <a:p>
            <a:endParaRPr lang="en-US" altLang="en-US" sz="1600" dirty="0">
              <a:solidFill>
                <a:schemeClr val="bg1"/>
              </a:solidFill>
            </a:endParaRPr>
          </a:p>
        </p:txBody>
      </p:sp>
      <p:graphicFrame>
        <p:nvGraphicFramePr>
          <p:cNvPr id="7" name="Chart 6">
            <a:extLst>
              <a:ext uri="{FF2B5EF4-FFF2-40B4-BE49-F238E27FC236}">
                <a16:creationId xmlns:a16="http://schemas.microsoft.com/office/drawing/2014/main" id="{67BD0A0D-4A99-44D2-8A20-A9E717BC2224}"/>
              </a:ext>
            </a:extLst>
          </p:cNvPr>
          <p:cNvGraphicFramePr>
            <a:graphicFrameLocks/>
          </p:cNvGraphicFramePr>
          <p:nvPr>
            <p:extLst>
              <p:ext uri="{D42A27DB-BD31-4B8C-83A1-F6EECF244321}">
                <p14:modId xmlns:p14="http://schemas.microsoft.com/office/powerpoint/2010/main" val="2062036562"/>
              </p:ext>
            </p:extLst>
          </p:nvPr>
        </p:nvGraphicFramePr>
        <p:xfrm>
          <a:off x="201707" y="810228"/>
          <a:ext cx="8579222" cy="48778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777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4818">
                                            <p:txEl>
                                              <p:pRg st="6" end="6"/>
                                            </p:txEl>
                                          </p:spTgt>
                                        </p:tgtEl>
                                        <p:attrNameLst>
                                          <p:attrName>style.visibility</p:attrName>
                                        </p:attrNameLst>
                                      </p:cBhvr>
                                      <p:to>
                                        <p:strVal val="visible"/>
                                      </p:to>
                                    </p:set>
                                    <p:animEffect transition="in" filter="fade">
                                      <p:cBhvr>
                                        <p:cTn id="14" dur="1000"/>
                                        <p:tgtEl>
                                          <p:spTgt spid="34818">
                                            <p:txEl>
                                              <p:pRg st="6" end="6"/>
                                            </p:txEl>
                                          </p:spTgt>
                                        </p:tgtEl>
                                      </p:cBhvr>
                                    </p:animEffect>
                                    <p:anim calcmode="lin" valueType="num">
                                      <p:cBhvr>
                                        <p:cTn id="15" dur="1000" fill="hold"/>
                                        <p:tgtEl>
                                          <p:spTgt spid="34818">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481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4818">
                                            <p:txEl>
                                              <p:pRg st="7" end="7"/>
                                            </p:txEl>
                                          </p:spTgt>
                                        </p:tgtEl>
                                        <p:attrNameLst>
                                          <p:attrName>style.visibility</p:attrName>
                                        </p:attrNameLst>
                                      </p:cBhvr>
                                      <p:to>
                                        <p:strVal val="visible"/>
                                      </p:to>
                                    </p:set>
                                    <p:animEffect transition="in" filter="fade">
                                      <p:cBhvr>
                                        <p:cTn id="21" dur="1000"/>
                                        <p:tgtEl>
                                          <p:spTgt spid="34818">
                                            <p:txEl>
                                              <p:pRg st="7" end="7"/>
                                            </p:txEl>
                                          </p:spTgt>
                                        </p:tgtEl>
                                      </p:cBhvr>
                                    </p:animEffect>
                                    <p:anim calcmode="lin" valueType="num">
                                      <p:cBhvr>
                                        <p:cTn id="22" dur="1000" fill="hold"/>
                                        <p:tgtEl>
                                          <p:spTgt spid="34818">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481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4818">
                                            <p:txEl>
                                              <p:pRg st="11" end="11"/>
                                            </p:txEl>
                                          </p:spTgt>
                                        </p:tgtEl>
                                        <p:attrNameLst>
                                          <p:attrName>style.visibility</p:attrName>
                                        </p:attrNameLst>
                                      </p:cBhvr>
                                      <p:to>
                                        <p:strVal val="visible"/>
                                      </p:to>
                                    </p:set>
                                    <p:animEffect transition="in" filter="fade">
                                      <p:cBhvr>
                                        <p:cTn id="28" dur="1000"/>
                                        <p:tgtEl>
                                          <p:spTgt spid="34818">
                                            <p:txEl>
                                              <p:pRg st="11" end="11"/>
                                            </p:txEl>
                                          </p:spTgt>
                                        </p:tgtEl>
                                      </p:cBhvr>
                                    </p:animEffect>
                                    <p:anim calcmode="lin" valueType="num">
                                      <p:cBhvr>
                                        <p:cTn id="29" dur="1000" fill="hold"/>
                                        <p:tgtEl>
                                          <p:spTgt spid="34818">
                                            <p:txEl>
                                              <p:pRg st="11" end="11"/>
                                            </p:txEl>
                                          </p:spTgt>
                                        </p:tgtEl>
                                        <p:attrNameLst>
                                          <p:attrName>ppt_x</p:attrName>
                                        </p:attrNameLst>
                                      </p:cBhvr>
                                      <p:tavLst>
                                        <p:tav tm="0">
                                          <p:val>
                                            <p:strVal val="#ppt_x"/>
                                          </p:val>
                                        </p:tav>
                                        <p:tav tm="100000">
                                          <p:val>
                                            <p:strVal val="#ppt_x"/>
                                          </p:val>
                                        </p:tav>
                                      </p:tavLst>
                                    </p:anim>
                                    <p:anim calcmode="lin" valueType="num">
                                      <p:cBhvr>
                                        <p:cTn id="30" dur="1000" fill="hold"/>
                                        <p:tgtEl>
                                          <p:spTgt spid="34818">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43284"/>
            <a:ext cx="8229600" cy="845716"/>
          </a:xfrm>
        </p:spPr>
        <p:txBody>
          <a:bodyPr>
            <a:normAutofit/>
          </a:bodyPr>
          <a:lstStyle/>
          <a:p>
            <a:r>
              <a:rPr lang="en-US" altLang="en-US" sz="4000" dirty="0">
                <a:latin typeface="Trebuchet MS" panose="020B0603020202020204" pitchFamily="34" charset="0"/>
              </a:rPr>
              <a:t>Composition Of Trade</a:t>
            </a:r>
          </a:p>
        </p:txBody>
      </p:sp>
      <p:graphicFrame>
        <p:nvGraphicFramePr>
          <p:cNvPr id="6" name="Object 5"/>
          <p:cNvGraphicFramePr>
            <a:graphicFrameLocks noChangeAspect="1"/>
          </p:cNvGraphicFramePr>
          <p:nvPr>
            <p:extLst>
              <p:ext uri="{D42A27DB-BD31-4B8C-83A1-F6EECF244321}">
                <p14:modId xmlns:p14="http://schemas.microsoft.com/office/powerpoint/2010/main" val="1032928047"/>
              </p:ext>
            </p:extLst>
          </p:nvPr>
        </p:nvGraphicFramePr>
        <p:xfrm>
          <a:off x="4648200" y="889000"/>
          <a:ext cx="4495800" cy="5130800"/>
        </p:xfrm>
        <a:graphic>
          <a:graphicData uri="http://schemas.openxmlformats.org/presentationml/2006/ole">
            <mc:AlternateContent xmlns:mc="http://schemas.openxmlformats.org/markup-compatibility/2006">
              <mc:Choice xmlns:v="urn:schemas-microsoft-com:vml" Requires="v">
                <p:oleObj spid="_x0000_s4222" name="Document" r:id="rId4" imgW="4724226" imgH="4152747" progId="Word.Document.12">
                  <p:embed/>
                </p:oleObj>
              </mc:Choice>
              <mc:Fallback>
                <p:oleObj name="Document" r:id="rId4" imgW="4724226" imgH="4152747" progId="Word.Document.12">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889000"/>
                        <a:ext cx="4495800" cy="51308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69704766"/>
              </p:ext>
            </p:extLst>
          </p:nvPr>
        </p:nvGraphicFramePr>
        <p:xfrm>
          <a:off x="0" y="889000"/>
          <a:ext cx="4648200" cy="5130800"/>
        </p:xfrm>
        <a:graphic>
          <a:graphicData uri="http://schemas.openxmlformats.org/presentationml/2006/ole">
            <mc:AlternateContent xmlns:mc="http://schemas.openxmlformats.org/markup-compatibility/2006">
              <mc:Choice xmlns:v="urn:schemas-microsoft-com:vml" Requires="v">
                <p:oleObj spid="_x0000_s4223" name="Document" r:id="rId6" imgW="4724226" imgH="4559132" progId="Word.Document.12">
                  <p:embed/>
                </p:oleObj>
              </mc:Choice>
              <mc:Fallback>
                <p:oleObj name="Document" r:id="rId6" imgW="4724226" imgH="4559132" progId="Word.Document.12">
                  <p:embed/>
                  <p:pic>
                    <p:nvPicPr>
                      <p:cNvPr id="7"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889000"/>
                        <a:ext cx="4648200" cy="51308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753242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40531" y="25400"/>
            <a:ext cx="8229600" cy="822325"/>
          </a:xfrm>
        </p:spPr>
        <p:txBody>
          <a:bodyPr>
            <a:normAutofit/>
          </a:bodyPr>
          <a:lstStyle/>
          <a:p>
            <a:r>
              <a:rPr lang="en-US" altLang="en-US" sz="3600" dirty="0">
                <a:latin typeface="Trebuchet MS" panose="020B0603020202020204" pitchFamily="34" charset="0"/>
              </a:rPr>
              <a:t>Lesotho’s Major Export Markets 2015</a:t>
            </a:r>
            <a:endParaRPr lang="en-ZA" altLang="en-US" sz="3600" dirty="0">
              <a:latin typeface="Trebuchet MS" panose="020B0603020202020204" pitchFamily="34" charset="0"/>
            </a:endParaRPr>
          </a:p>
        </p:txBody>
      </p:sp>
      <p:sp>
        <p:nvSpPr>
          <p:cNvPr id="3" name="Content Placeholder 2"/>
          <p:cNvSpPr>
            <a:spLocks noGrp="1"/>
          </p:cNvSpPr>
          <p:nvPr>
            <p:ph idx="1"/>
          </p:nvPr>
        </p:nvSpPr>
        <p:spPr>
          <a:xfrm>
            <a:off x="0" y="756450"/>
            <a:ext cx="9110663" cy="6047232"/>
          </a:xfrm>
        </p:spPr>
        <p:txBody>
          <a:bodyPr>
            <a:normAutofit/>
          </a:bodyPr>
          <a:lstStyle/>
          <a:p>
            <a:pPr marL="0" indent="0">
              <a:buFontTx/>
              <a:buNone/>
              <a:defRPr/>
            </a:pPr>
            <a:r>
              <a:rPr lang="en-US" sz="1800" b="1" dirty="0">
                <a:solidFill>
                  <a:schemeClr val="tx2"/>
                </a:solidFill>
                <a:latin typeface="Trebuchet MS" panose="020B0603020202020204" pitchFamily="34" charset="0"/>
              </a:rPr>
              <a:t>Trade Flows with major markets as percentage of total exports in 2015</a:t>
            </a:r>
            <a:endParaRPr lang="en-ZA" sz="1800" b="1" dirty="0">
              <a:solidFill>
                <a:schemeClr val="tx2"/>
              </a:solidFill>
              <a:latin typeface="Trebuchet MS" panose="020B0603020202020204" pitchFamily="34" charset="0"/>
            </a:endParaRPr>
          </a:p>
        </p:txBody>
      </p:sp>
      <p:sp>
        <p:nvSpPr>
          <p:cNvPr id="19460" name="Rectangle 4"/>
          <p:cNvSpPr>
            <a:spLocks noChangeArrowheads="1"/>
          </p:cNvSpPr>
          <p:nvPr/>
        </p:nvSpPr>
        <p:spPr bwMode="auto">
          <a:xfrm>
            <a:off x="51296" y="5506844"/>
            <a:ext cx="1732654" cy="357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lnSpc>
                <a:spcPct val="115000"/>
              </a:lnSpc>
              <a:spcAft>
                <a:spcPts val="800"/>
              </a:spcAft>
            </a:pPr>
            <a:r>
              <a:rPr lang="en-ZA" altLang="en-US" sz="1400" i="1" dirty="0">
                <a:solidFill>
                  <a:srgbClr val="CC9C10"/>
                </a:solidFill>
                <a:latin typeface="Trebuchet MS" panose="020B0603020202020204" pitchFamily="34" charset="0"/>
                <a:ea typeface="Calibri" panose="020F0502020204030204" pitchFamily="34" charset="0"/>
                <a:cs typeface="Times New Roman" panose="02020603050405020304" pitchFamily="18" charset="0"/>
              </a:rPr>
              <a:t>Source: </a:t>
            </a:r>
            <a:r>
              <a:rPr lang="en-ZA" altLang="en-US" sz="1600" i="1" dirty="0">
                <a:solidFill>
                  <a:srgbClr val="CC9C10"/>
                </a:solidFill>
                <a:latin typeface="Trebuchet MS" panose="020B0603020202020204" pitchFamily="34" charset="0"/>
                <a:ea typeface="Calibri" panose="020F0502020204030204" pitchFamily="34" charset="0"/>
                <a:cs typeface="Times New Roman" panose="02020603050405020304" pitchFamily="18" charset="0"/>
              </a:rPr>
              <a:t>TradeMap</a:t>
            </a:r>
            <a:endParaRPr lang="en-ZA" altLang="en-US" sz="1600" dirty="0">
              <a:solidFill>
                <a:srgbClr val="CC9C1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Chart 6">
            <a:extLst>
              <a:ext uri="{FF2B5EF4-FFF2-40B4-BE49-F238E27FC236}">
                <a16:creationId xmlns:a16="http://schemas.microsoft.com/office/drawing/2014/main" id="{3C20761E-AA13-4D10-8C89-415B9F15E34B}"/>
              </a:ext>
            </a:extLst>
          </p:cNvPr>
          <p:cNvGraphicFramePr>
            <a:graphicFrameLocks/>
          </p:cNvGraphicFramePr>
          <p:nvPr>
            <p:extLst>
              <p:ext uri="{D42A27DB-BD31-4B8C-83A1-F6EECF244321}">
                <p14:modId xmlns:p14="http://schemas.microsoft.com/office/powerpoint/2010/main" val="1512112007"/>
              </p:ext>
            </p:extLst>
          </p:nvPr>
        </p:nvGraphicFramePr>
        <p:xfrm>
          <a:off x="204679" y="1239253"/>
          <a:ext cx="8272894" cy="43533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05357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1000"/>
                                        <p:tgtEl>
                                          <p:spTgt spid="19460"/>
                                        </p:tgtEl>
                                      </p:cBhvr>
                                    </p:animEffect>
                                    <p:anim calcmode="lin" valueType="num">
                                      <p:cBhvr>
                                        <p:cTn id="8" dur="1000" fill="hold"/>
                                        <p:tgtEl>
                                          <p:spTgt spid="19460"/>
                                        </p:tgtEl>
                                        <p:attrNameLst>
                                          <p:attrName>ppt_x</p:attrName>
                                        </p:attrNameLst>
                                      </p:cBhvr>
                                      <p:tavLst>
                                        <p:tav tm="0">
                                          <p:val>
                                            <p:strVal val="#ppt_x"/>
                                          </p:val>
                                        </p:tav>
                                        <p:tav tm="100000">
                                          <p:val>
                                            <p:strVal val="#ppt_x"/>
                                          </p:val>
                                        </p:tav>
                                      </p:tavLst>
                                    </p:anim>
                                    <p:anim calcmode="lin" valueType="num">
                                      <p:cBhvr>
                                        <p:cTn id="9" dur="1000" fill="hold"/>
                                        <p:tgtEl>
                                          <p:spTgt spid="194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228599" y="0"/>
            <a:ext cx="8686800" cy="762000"/>
          </a:xfrm>
        </p:spPr>
        <p:txBody>
          <a:bodyPr>
            <a:noAutofit/>
          </a:bodyPr>
          <a:lstStyle/>
          <a:p>
            <a:r>
              <a:rPr lang="en-ZA" altLang="en-US" sz="3600" dirty="0">
                <a:latin typeface="Trebuchet MS" panose="020B0603020202020204" pitchFamily="34" charset="0"/>
              </a:rPr>
              <a:t>Taking Advantage of the Benefits</a:t>
            </a:r>
          </a:p>
        </p:txBody>
      </p:sp>
      <p:sp>
        <p:nvSpPr>
          <p:cNvPr id="15363" name="Rectangle 3"/>
          <p:cNvSpPr>
            <a:spLocks noGrp="1" noChangeArrowheads="1"/>
          </p:cNvSpPr>
          <p:nvPr>
            <p:ph type="body" idx="4294967295"/>
          </p:nvPr>
        </p:nvSpPr>
        <p:spPr bwMode="auto">
          <a:xfrm>
            <a:off x="0" y="777460"/>
            <a:ext cx="9144000" cy="5214266"/>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numCol="1">
            <a:normAutofit/>
          </a:bodyPr>
          <a:lstStyle/>
          <a:p>
            <a:pPr marL="457200" indent="-457200">
              <a:lnSpc>
                <a:spcPct val="150000"/>
              </a:lnSpc>
              <a:buFont typeface="+mj-lt"/>
              <a:buAutoNum type="arabicPeriod"/>
              <a:defRPr/>
            </a:pPr>
            <a:r>
              <a:rPr lang="en-ZA" altLang="en-US" sz="1800" b="1" u="sng" dirty="0">
                <a:latin typeface="Trebuchet MS" panose="020B0603020202020204" pitchFamily="34" charset="0"/>
              </a:rPr>
              <a:t>Strategic Policy Decisions:</a:t>
            </a:r>
          </a:p>
          <a:p>
            <a:pPr>
              <a:lnSpc>
                <a:spcPct val="150000"/>
              </a:lnSpc>
              <a:buFont typeface="Wingdings" panose="05000000000000000000" pitchFamily="2" charset="2"/>
              <a:buChar char="v"/>
              <a:defRPr/>
            </a:pPr>
            <a:r>
              <a:rPr lang="en-ZA" altLang="en-US" sz="2000" dirty="0">
                <a:latin typeface="Trebuchet MS" panose="020B0603020202020204" pitchFamily="34" charset="0"/>
              </a:rPr>
              <a:t>Develop and implement appropriate economic development policies </a:t>
            </a:r>
            <a:endParaRPr lang="en-ZA" altLang="en-US" sz="2000" dirty="0">
              <a:solidFill>
                <a:srgbClr val="FF0000"/>
              </a:solidFill>
              <a:latin typeface="Trebuchet MS" panose="020B0603020202020204" pitchFamily="34" charset="0"/>
            </a:endParaRPr>
          </a:p>
          <a:p>
            <a:pPr>
              <a:lnSpc>
                <a:spcPct val="150000"/>
              </a:lnSpc>
              <a:buFont typeface="Wingdings" panose="05000000000000000000" pitchFamily="2" charset="2"/>
              <a:buChar char="v"/>
              <a:defRPr/>
            </a:pPr>
            <a:r>
              <a:rPr lang="en-ZA" altLang="en-US" sz="2000" dirty="0">
                <a:latin typeface="Trebuchet MS" panose="020B0603020202020204" pitchFamily="34" charset="0"/>
              </a:rPr>
              <a:t>Foster a conducive investment climate to promote competitiveness</a:t>
            </a:r>
          </a:p>
          <a:p>
            <a:pPr>
              <a:lnSpc>
                <a:spcPct val="150000"/>
              </a:lnSpc>
              <a:buFont typeface="Wingdings" panose="05000000000000000000" pitchFamily="2" charset="2"/>
              <a:buChar char="v"/>
              <a:defRPr/>
            </a:pPr>
            <a:r>
              <a:rPr lang="en-ZA" altLang="en-US" sz="2000" dirty="0">
                <a:latin typeface="Trebuchet MS" panose="020B0603020202020204" pitchFamily="34" charset="0"/>
              </a:rPr>
              <a:t>Improve productive capacities in products with high levels of market access to the negotiated markets</a:t>
            </a:r>
          </a:p>
          <a:p>
            <a:pPr>
              <a:lnSpc>
                <a:spcPct val="150000"/>
              </a:lnSpc>
              <a:buFont typeface="Wingdings" panose="05000000000000000000" pitchFamily="2" charset="2"/>
              <a:buChar char="v"/>
              <a:defRPr/>
            </a:pPr>
            <a:r>
              <a:rPr lang="en-ZA" altLang="en-US" sz="2000" dirty="0">
                <a:latin typeface="Trebuchet MS" panose="020B0603020202020204" pitchFamily="34" charset="0"/>
              </a:rPr>
              <a:t>Producer support to improve capacity</a:t>
            </a:r>
          </a:p>
          <a:p>
            <a:pPr>
              <a:lnSpc>
                <a:spcPct val="150000"/>
              </a:lnSpc>
              <a:buFont typeface="Wingdings" panose="05000000000000000000" pitchFamily="2" charset="2"/>
              <a:buChar char="v"/>
              <a:defRPr/>
            </a:pPr>
            <a:r>
              <a:rPr lang="en-ZA" altLang="en-US" sz="2000" dirty="0">
                <a:latin typeface="Trebuchet MS" panose="020B0603020202020204" pitchFamily="34" charset="0"/>
              </a:rPr>
              <a:t>Information dissemination mechanisms </a:t>
            </a:r>
            <a:endParaRPr lang="en-ZA" altLang="en-US" sz="2000" dirty="0">
              <a:solidFill>
                <a:srgbClr val="FF0000"/>
              </a:solidFill>
              <a:latin typeface="Trebuchet MS" panose="020B0603020202020204" pitchFamily="34" charset="0"/>
            </a:endParaRPr>
          </a:p>
          <a:p>
            <a:pPr>
              <a:lnSpc>
                <a:spcPct val="150000"/>
              </a:lnSpc>
              <a:buFont typeface="Wingdings" panose="05000000000000000000" pitchFamily="2" charset="2"/>
              <a:buChar char="v"/>
              <a:defRPr/>
            </a:pPr>
            <a:r>
              <a:rPr lang="en-ZA" altLang="en-US" sz="2000" dirty="0">
                <a:latin typeface="Trebuchet MS" panose="020B0603020202020204" pitchFamily="34" charset="0"/>
              </a:rPr>
              <a:t>Take advantage of Capacity Building Initiatives by EFTA and EPA</a:t>
            </a:r>
          </a:p>
          <a:p>
            <a:pPr>
              <a:lnSpc>
                <a:spcPct val="150000"/>
              </a:lnSpc>
              <a:buFont typeface="Wingdings" panose="05000000000000000000" pitchFamily="2" charset="2"/>
              <a:buChar char="v"/>
              <a:defRPr/>
            </a:pPr>
            <a:r>
              <a:rPr lang="en-ZA" altLang="en-US" sz="2000" dirty="0">
                <a:latin typeface="Trebuchet MS" panose="020B0603020202020204" pitchFamily="34" charset="0"/>
              </a:rPr>
              <a:t>Improve international trade statistics</a:t>
            </a:r>
          </a:p>
          <a:p>
            <a:pPr marL="0" indent="0">
              <a:buFontTx/>
              <a:buNone/>
              <a:defRPr/>
            </a:pPr>
            <a:endParaRPr lang="en-ZA" altLang="en-US" sz="2000" b="1" u="sng" dirty="0">
              <a:latin typeface="Trebuchet MS" panose="020B0603020202020204" pitchFamily="34" charset="0"/>
            </a:endParaRPr>
          </a:p>
          <a:p>
            <a:pPr marL="0" indent="0">
              <a:buFontTx/>
              <a:buNone/>
              <a:defRPr/>
            </a:pPr>
            <a:endParaRPr lang="en-ZA" altLang="en-US" sz="1600" b="1" u="sng" dirty="0">
              <a:latin typeface="Trebuchet MS" panose="020B0603020202020204" pitchFamily="34" charset="0"/>
            </a:endParaRPr>
          </a:p>
          <a:p>
            <a:pPr marL="0" indent="0">
              <a:buFontTx/>
              <a:buNone/>
              <a:defRPr/>
            </a:pPr>
            <a:endParaRPr lang="en-ZA" altLang="en-US" sz="1600" b="1" u="sng" dirty="0">
              <a:latin typeface="Trebuchet MS" panose="020B0603020202020204" pitchFamily="34" charset="0"/>
            </a:endParaRPr>
          </a:p>
          <a:p>
            <a:pPr marL="0" indent="0">
              <a:buFontTx/>
              <a:buNone/>
              <a:defRPr/>
            </a:pPr>
            <a:endParaRPr lang="en-ZA" altLang="en-US" sz="2800" dirty="0">
              <a:latin typeface="Trebuchet MS" panose="020B0603020202020204" pitchFamily="34" charset="0"/>
            </a:endParaRPr>
          </a:p>
          <a:p>
            <a:pPr marL="0" indent="0">
              <a:buFontTx/>
              <a:buNone/>
              <a:defRPr/>
            </a:pPr>
            <a:endParaRPr lang="en-ZA" altLang="en-US" sz="2800" dirty="0">
              <a:latin typeface="Trebuchet MS" panose="020B0603020202020204" pitchFamily="34" charset="0"/>
            </a:endParaRPr>
          </a:p>
          <a:p>
            <a:pPr marL="0" indent="0">
              <a:buFontTx/>
              <a:buNone/>
              <a:defRPr/>
            </a:pPr>
            <a:endParaRPr lang="en-ZA" altLang="en-US" sz="2800" dirty="0">
              <a:latin typeface="Trebuchet MS" panose="020B0603020202020204" pitchFamily="34" charset="0"/>
            </a:endParaRPr>
          </a:p>
        </p:txBody>
      </p:sp>
    </p:spTree>
    <p:extLst>
      <p:ext uri="{BB962C8B-B14F-4D97-AF65-F5344CB8AC3E}">
        <p14:creationId xmlns:p14="http://schemas.microsoft.com/office/powerpoint/2010/main" val="345292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1000"/>
                                        <p:tgtEl>
                                          <p:spTgt spid="15363">
                                            <p:txEl>
                                              <p:pRg st="0" end="0"/>
                                            </p:txEl>
                                          </p:spTgt>
                                        </p:tgtEl>
                                      </p:cBhvr>
                                    </p:animEffect>
                                    <p:anim calcmode="lin" valueType="num">
                                      <p:cBhvr>
                                        <p:cTn id="8" dur="10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3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363">
                                            <p:txEl>
                                              <p:pRg st="1" end="1"/>
                                            </p:txEl>
                                          </p:spTgt>
                                        </p:tgtEl>
                                        <p:attrNameLst>
                                          <p:attrName>style.visibility</p:attrName>
                                        </p:attrNameLst>
                                      </p:cBhvr>
                                      <p:to>
                                        <p:strVal val="visible"/>
                                      </p:to>
                                    </p:set>
                                    <p:animEffect transition="in" filter="fade">
                                      <p:cBhvr>
                                        <p:cTn id="14" dur="1000"/>
                                        <p:tgtEl>
                                          <p:spTgt spid="15363">
                                            <p:txEl>
                                              <p:pRg st="1" end="1"/>
                                            </p:txEl>
                                          </p:spTgt>
                                        </p:tgtEl>
                                      </p:cBhvr>
                                    </p:animEffect>
                                    <p:anim calcmode="lin" valueType="num">
                                      <p:cBhvr>
                                        <p:cTn id="15" dur="10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3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363">
                                            <p:txEl>
                                              <p:pRg st="2" end="2"/>
                                            </p:txEl>
                                          </p:spTgt>
                                        </p:tgtEl>
                                        <p:attrNameLst>
                                          <p:attrName>style.visibility</p:attrName>
                                        </p:attrNameLst>
                                      </p:cBhvr>
                                      <p:to>
                                        <p:strVal val="visible"/>
                                      </p:to>
                                    </p:set>
                                    <p:animEffect transition="in" filter="fade">
                                      <p:cBhvr>
                                        <p:cTn id="21" dur="1000"/>
                                        <p:tgtEl>
                                          <p:spTgt spid="15363">
                                            <p:txEl>
                                              <p:pRg st="2" end="2"/>
                                            </p:txEl>
                                          </p:spTgt>
                                        </p:tgtEl>
                                      </p:cBhvr>
                                    </p:animEffect>
                                    <p:anim calcmode="lin" valueType="num">
                                      <p:cBhvr>
                                        <p:cTn id="22" dur="10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3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363">
                                            <p:txEl>
                                              <p:pRg st="3" end="3"/>
                                            </p:txEl>
                                          </p:spTgt>
                                        </p:tgtEl>
                                        <p:attrNameLst>
                                          <p:attrName>style.visibility</p:attrName>
                                        </p:attrNameLst>
                                      </p:cBhvr>
                                      <p:to>
                                        <p:strVal val="visible"/>
                                      </p:to>
                                    </p:set>
                                    <p:animEffect transition="in" filter="fade">
                                      <p:cBhvr>
                                        <p:cTn id="28" dur="1000"/>
                                        <p:tgtEl>
                                          <p:spTgt spid="15363">
                                            <p:txEl>
                                              <p:pRg st="3" end="3"/>
                                            </p:txEl>
                                          </p:spTgt>
                                        </p:tgtEl>
                                      </p:cBhvr>
                                    </p:animEffect>
                                    <p:anim calcmode="lin" valueType="num">
                                      <p:cBhvr>
                                        <p:cTn id="29" dur="10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536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363">
                                            <p:txEl>
                                              <p:pRg st="4" end="4"/>
                                            </p:txEl>
                                          </p:spTgt>
                                        </p:tgtEl>
                                        <p:attrNameLst>
                                          <p:attrName>style.visibility</p:attrName>
                                        </p:attrNameLst>
                                      </p:cBhvr>
                                      <p:to>
                                        <p:strVal val="visible"/>
                                      </p:to>
                                    </p:set>
                                    <p:animEffect transition="in" filter="fade">
                                      <p:cBhvr>
                                        <p:cTn id="35" dur="1000"/>
                                        <p:tgtEl>
                                          <p:spTgt spid="15363">
                                            <p:txEl>
                                              <p:pRg st="4" end="4"/>
                                            </p:txEl>
                                          </p:spTgt>
                                        </p:tgtEl>
                                      </p:cBhvr>
                                    </p:animEffect>
                                    <p:anim calcmode="lin" valueType="num">
                                      <p:cBhvr>
                                        <p:cTn id="36" dur="10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536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5363">
                                            <p:txEl>
                                              <p:pRg st="5" end="5"/>
                                            </p:txEl>
                                          </p:spTgt>
                                        </p:tgtEl>
                                        <p:attrNameLst>
                                          <p:attrName>style.visibility</p:attrName>
                                        </p:attrNameLst>
                                      </p:cBhvr>
                                      <p:to>
                                        <p:strVal val="visible"/>
                                      </p:to>
                                    </p:set>
                                    <p:animEffect transition="in" filter="fade">
                                      <p:cBhvr>
                                        <p:cTn id="42" dur="1000"/>
                                        <p:tgtEl>
                                          <p:spTgt spid="15363">
                                            <p:txEl>
                                              <p:pRg st="5" end="5"/>
                                            </p:txEl>
                                          </p:spTgt>
                                        </p:tgtEl>
                                      </p:cBhvr>
                                    </p:animEffect>
                                    <p:anim calcmode="lin" valueType="num">
                                      <p:cBhvr>
                                        <p:cTn id="43" dur="10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536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5363">
                                            <p:txEl>
                                              <p:pRg st="6" end="6"/>
                                            </p:txEl>
                                          </p:spTgt>
                                        </p:tgtEl>
                                        <p:attrNameLst>
                                          <p:attrName>style.visibility</p:attrName>
                                        </p:attrNameLst>
                                      </p:cBhvr>
                                      <p:to>
                                        <p:strVal val="visible"/>
                                      </p:to>
                                    </p:set>
                                    <p:animEffect transition="in" filter="fade">
                                      <p:cBhvr>
                                        <p:cTn id="49" dur="1000"/>
                                        <p:tgtEl>
                                          <p:spTgt spid="15363">
                                            <p:txEl>
                                              <p:pRg st="6" end="6"/>
                                            </p:txEl>
                                          </p:spTgt>
                                        </p:tgtEl>
                                      </p:cBhvr>
                                    </p:animEffect>
                                    <p:anim calcmode="lin" valueType="num">
                                      <p:cBhvr>
                                        <p:cTn id="50" dur="1000" fill="hold"/>
                                        <p:tgtEl>
                                          <p:spTgt spid="1536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536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5363">
                                            <p:txEl>
                                              <p:pRg st="7" end="7"/>
                                            </p:txEl>
                                          </p:spTgt>
                                        </p:tgtEl>
                                        <p:attrNameLst>
                                          <p:attrName>style.visibility</p:attrName>
                                        </p:attrNameLst>
                                      </p:cBhvr>
                                      <p:to>
                                        <p:strVal val="visible"/>
                                      </p:to>
                                    </p:set>
                                    <p:animEffect transition="in" filter="barn(inVertical)">
                                      <p:cBhvr>
                                        <p:cTn id="56" dur="500"/>
                                        <p:tgtEl>
                                          <p:spTgt spid="153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115"/>
            <a:ext cx="8229600" cy="1143000"/>
          </a:xfrm>
        </p:spPr>
        <p:txBody>
          <a:bodyPr>
            <a:normAutofit fontScale="90000"/>
          </a:bodyPr>
          <a:lstStyle/>
          <a:p>
            <a:r>
              <a:rPr lang="en-ZA" altLang="en-US" dirty="0">
                <a:latin typeface="Trebuchet MS" panose="020B0603020202020204" pitchFamily="34" charset="0"/>
              </a:rPr>
              <a:t>Taking Advantage of the Benefits</a:t>
            </a:r>
            <a:endParaRPr lang="en-ZA" dirty="0"/>
          </a:p>
        </p:txBody>
      </p:sp>
      <p:sp>
        <p:nvSpPr>
          <p:cNvPr id="3" name="TextBox 2"/>
          <p:cNvSpPr txBox="1"/>
          <p:nvPr/>
        </p:nvSpPr>
        <p:spPr>
          <a:xfrm>
            <a:off x="94129" y="756171"/>
            <a:ext cx="8878421" cy="4801314"/>
          </a:xfrm>
          <a:prstGeom prst="rect">
            <a:avLst/>
          </a:prstGeom>
          <a:noFill/>
        </p:spPr>
        <p:txBody>
          <a:bodyPr wrap="square" rtlCol="0">
            <a:spAutoFit/>
          </a:bodyPr>
          <a:lstStyle/>
          <a:p>
            <a:pPr>
              <a:lnSpc>
                <a:spcPct val="150000"/>
              </a:lnSpc>
              <a:defRPr/>
            </a:pPr>
            <a:r>
              <a:rPr lang="en-ZA" altLang="en-US" sz="2000" dirty="0">
                <a:latin typeface="Trebuchet MS" panose="020B0603020202020204" pitchFamily="34" charset="0"/>
              </a:rPr>
              <a:t>2. </a:t>
            </a:r>
            <a:r>
              <a:rPr lang="en-ZA" altLang="en-US" sz="2000" b="1" dirty="0">
                <a:latin typeface="Trebuchet MS" panose="020B0603020202020204" pitchFamily="34" charset="0"/>
              </a:rPr>
              <a:t> </a:t>
            </a:r>
            <a:r>
              <a:rPr lang="en-ZA" altLang="en-US" sz="2000" b="1" u="sng" dirty="0">
                <a:latin typeface="Trebuchet MS" panose="020B0603020202020204" pitchFamily="34" charset="0"/>
              </a:rPr>
              <a:t>Business community:</a:t>
            </a:r>
          </a:p>
          <a:p>
            <a:pPr>
              <a:lnSpc>
                <a:spcPct val="150000"/>
              </a:lnSpc>
              <a:buFont typeface="Wingdings" panose="05000000000000000000" pitchFamily="2" charset="2"/>
              <a:buChar char="v"/>
              <a:defRPr/>
            </a:pPr>
            <a:r>
              <a:rPr lang="en-ZA" altLang="en-US" sz="2000" dirty="0">
                <a:latin typeface="Trebuchet MS" panose="020B0603020202020204" pitchFamily="34" charset="0"/>
              </a:rPr>
              <a:t>Understand the Agreements and the market requirements</a:t>
            </a:r>
          </a:p>
          <a:p>
            <a:pPr>
              <a:lnSpc>
                <a:spcPct val="150000"/>
              </a:lnSpc>
              <a:buFont typeface="Wingdings" panose="05000000000000000000" pitchFamily="2" charset="2"/>
              <a:buChar char="v"/>
              <a:defRPr/>
            </a:pPr>
            <a:r>
              <a:rPr lang="en-ZA" altLang="en-US" sz="2000" dirty="0">
                <a:latin typeface="Trebuchet MS" panose="020B0603020202020204" pitchFamily="34" charset="0"/>
              </a:rPr>
              <a:t>Address supply-side constraints*</a:t>
            </a:r>
          </a:p>
          <a:p>
            <a:pPr>
              <a:lnSpc>
                <a:spcPct val="150000"/>
              </a:lnSpc>
              <a:buFont typeface="Wingdings" panose="05000000000000000000" pitchFamily="2" charset="2"/>
              <a:buChar char="v"/>
              <a:defRPr/>
            </a:pPr>
            <a:r>
              <a:rPr lang="en-ZA" altLang="en-US" sz="2000" dirty="0">
                <a:latin typeface="Trebuchet MS" panose="020B0603020202020204" pitchFamily="34" charset="0"/>
              </a:rPr>
              <a:t>Marketing and branding</a:t>
            </a:r>
          </a:p>
          <a:p>
            <a:pPr>
              <a:lnSpc>
                <a:spcPct val="150000"/>
              </a:lnSpc>
              <a:buFont typeface="Wingdings" panose="05000000000000000000" pitchFamily="2" charset="2"/>
              <a:buChar char="v"/>
              <a:defRPr/>
            </a:pPr>
            <a:r>
              <a:rPr lang="en-ZA" altLang="en-US" sz="2000" dirty="0">
                <a:latin typeface="Trebuchet MS" panose="020B0603020202020204" pitchFamily="34" charset="0"/>
              </a:rPr>
              <a:t>Know who to contact – Ministry of Trade, LNDC, overseas Missions</a:t>
            </a:r>
          </a:p>
          <a:p>
            <a:pPr>
              <a:defRPr/>
            </a:pPr>
            <a:endParaRPr lang="en-US" altLang="en-US" dirty="0">
              <a:latin typeface="Trebuchet MS" panose="020B0603020202020204" pitchFamily="34" charset="0"/>
            </a:endParaRPr>
          </a:p>
          <a:p>
            <a:pPr>
              <a:defRPr/>
            </a:pPr>
            <a:endParaRPr lang="en-ZA" altLang="en-US" dirty="0">
              <a:latin typeface="Trebuchet MS" panose="020B0603020202020204" pitchFamily="34" charset="0"/>
            </a:endParaRPr>
          </a:p>
          <a:p>
            <a:pPr marL="342900" indent="-342900">
              <a:lnSpc>
                <a:spcPct val="150000"/>
              </a:lnSpc>
              <a:buFontTx/>
              <a:buAutoNum type="arabicPeriod" startAt="3"/>
              <a:defRPr/>
            </a:pPr>
            <a:r>
              <a:rPr lang="en-ZA" altLang="en-US" sz="2000" b="1" u="sng" dirty="0">
                <a:solidFill>
                  <a:schemeClr val="tx2"/>
                </a:solidFill>
                <a:latin typeface="Trebuchet MS" panose="020B0603020202020204" pitchFamily="34" charset="0"/>
              </a:rPr>
              <a:t>SACU Secretariat initiatives </a:t>
            </a:r>
            <a:r>
              <a:rPr lang="en-ZA" altLang="en-US" sz="2000" dirty="0">
                <a:solidFill>
                  <a:schemeClr val="tx2"/>
                </a:solidFill>
                <a:latin typeface="Trebuchet MS" panose="020B0603020202020204" pitchFamily="34" charset="0"/>
              </a:rPr>
              <a:t> </a:t>
            </a:r>
          </a:p>
          <a:p>
            <a:pPr marL="342900" indent="-342900">
              <a:lnSpc>
                <a:spcPct val="150000"/>
              </a:lnSpc>
              <a:buFont typeface="Wingdings" panose="05000000000000000000" pitchFamily="2" charset="2"/>
              <a:buChar char="v"/>
              <a:defRPr/>
            </a:pPr>
            <a:r>
              <a:rPr lang="en-ZA" altLang="en-US" sz="2000" dirty="0">
                <a:solidFill>
                  <a:schemeClr val="tx2"/>
                </a:solidFill>
                <a:latin typeface="Trebuchet MS" panose="020B0603020202020204" pitchFamily="34" charset="0"/>
              </a:rPr>
              <a:t>Exporters Guides;</a:t>
            </a:r>
          </a:p>
          <a:p>
            <a:pPr marL="342900" indent="-342900">
              <a:lnSpc>
                <a:spcPct val="150000"/>
              </a:lnSpc>
              <a:buFont typeface="Wingdings" panose="05000000000000000000" pitchFamily="2" charset="2"/>
              <a:buChar char="v"/>
              <a:defRPr/>
            </a:pPr>
            <a:r>
              <a:rPr lang="en-ZA" altLang="en-US" sz="2000" dirty="0">
                <a:solidFill>
                  <a:schemeClr val="tx2"/>
                </a:solidFill>
                <a:latin typeface="Trebuchet MS" panose="020B0603020202020204" pitchFamily="34" charset="0"/>
              </a:rPr>
              <a:t>Administrative Manuals (FY2017/18); </a:t>
            </a:r>
          </a:p>
          <a:p>
            <a:pPr marL="342900" indent="-342900">
              <a:lnSpc>
                <a:spcPct val="150000"/>
              </a:lnSpc>
              <a:buFont typeface="Wingdings" panose="05000000000000000000" pitchFamily="2" charset="2"/>
              <a:buChar char="v"/>
              <a:defRPr/>
            </a:pPr>
            <a:r>
              <a:rPr lang="en-ZA" altLang="en-US" sz="2000" dirty="0">
                <a:solidFill>
                  <a:schemeClr val="tx2"/>
                </a:solidFill>
                <a:latin typeface="Trebuchet MS" panose="020B0603020202020204" pitchFamily="34" charset="0"/>
              </a:rPr>
              <a:t>Market Access Study for EFTA (2017/18</a:t>
            </a:r>
            <a:endParaRPr lang="en-ZA" sz="2000" dirty="0">
              <a:solidFill>
                <a:schemeClr val="tx2"/>
              </a:solidFill>
              <a:latin typeface="Trebuchet MS" panose="020B0603020202020204" pitchFamily="34" charset="0"/>
            </a:endParaRPr>
          </a:p>
        </p:txBody>
      </p:sp>
    </p:spTree>
    <p:extLst>
      <p:ext uri="{BB962C8B-B14F-4D97-AF65-F5344CB8AC3E}">
        <p14:creationId xmlns:p14="http://schemas.microsoft.com/office/powerpoint/2010/main" val="3935387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2"/>
          <p:cNvSpPr txBox="1">
            <a:spLocks noChangeArrowheads="1"/>
          </p:cNvSpPr>
          <p:nvPr/>
        </p:nvSpPr>
        <p:spPr bwMode="auto">
          <a:xfrm>
            <a:off x="1630497" y="998863"/>
            <a:ext cx="6400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ZA" altLang="en-US" sz="4000" dirty="0">
                <a:solidFill>
                  <a:srgbClr val="FCC300"/>
                </a:solidFill>
              </a:rPr>
              <a:t>Kea </a:t>
            </a:r>
            <a:r>
              <a:rPr lang="en-ZA" altLang="en-US" sz="4000" dirty="0" err="1">
                <a:solidFill>
                  <a:srgbClr val="FCC300"/>
                </a:solidFill>
              </a:rPr>
              <a:t>Leboha</a:t>
            </a:r>
            <a:endParaRPr lang="en-ZA" altLang="en-US" sz="4000" dirty="0">
              <a:solidFill>
                <a:srgbClr val="FCC300"/>
              </a:solidFill>
            </a:endParaRPr>
          </a:p>
          <a:p>
            <a:pPr algn="ctr"/>
            <a:endParaRPr lang="en-ZA" altLang="en-US" sz="4000" dirty="0">
              <a:solidFill>
                <a:srgbClr val="FCC300"/>
              </a:solidFill>
            </a:endParaRPr>
          </a:p>
          <a:p>
            <a:pPr algn="ctr"/>
            <a:r>
              <a:rPr lang="en-ZA" altLang="en-US" sz="4000" dirty="0">
                <a:solidFill>
                  <a:srgbClr val="FCC300"/>
                </a:solidFill>
                <a:hlinkClick r:id="rId3"/>
              </a:rPr>
              <a:t>Lerato.Ntlopo@sacu.int</a:t>
            </a:r>
            <a:r>
              <a:rPr lang="en-ZA" altLang="en-US" sz="4000" dirty="0">
                <a:solidFill>
                  <a:srgbClr val="FCC300"/>
                </a:solidFill>
              </a:rPr>
              <a:t> </a:t>
            </a:r>
          </a:p>
          <a:p>
            <a:endParaRPr lang="en-ZA" altLang="en-US" sz="4000" dirty="0">
              <a:solidFill>
                <a:srgbClr val="FCC300"/>
              </a:solidFill>
            </a:endParaRPr>
          </a:p>
          <a:p>
            <a:endParaRPr lang="en-ZA" altLang="en-US" sz="4000" dirty="0">
              <a:solidFill>
                <a:srgbClr val="FCC300"/>
              </a:solidFill>
            </a:endParaRPr>
          </a:p>
          <a:p>
            <a:endParaRPr lang="en-ZA" altLang="en-US" sz="4000" dirty="0">
              <a:solidFill>
                <a:srgbClr val="FCC300"/>
              </a:solidFill>
            </a:endParaRPr>
          </a:p>
          <a:p>
            <a:endParaRPr lang="en-ZA" altLang="en-US" sz="4000" dirty="0">
              <a:solidFill>
                <a:srgbClr val="FCC300"/>
              </a:solidFill>
            </a:endParaRPr>
          </a:p>
        </p:txBody>
      </p:sp>
    </p:spTree>
    <p:extLst>
      <p:ext uri="{BB962C8B-B14F-4D97-AF65-F5344CB8AC3E}">
        <p14:creationId xmlns:p14="http://schemas.microsoft.com/office/powerpoint/2010/main" val="4223997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p:txBody>
          <a:bodyPr>
            <a:normAutofit/>
          </a:bodyPr>
          <a:lstStyle/>
          <a:p>
            <a:r>
              <a:rPr lang="en-US" altLang="en-US" sz="3600" dirty="0">
                <a:latin typeface="Trebuchet MS" panose="020B0603020202020204" pitchFamily="34" charset="0"/>
              </a:rPr>
              <a:t>Outline</a:t>
            </a:r>
            <a:r>
              <a:rPr lang="en-US" altLang="en-US" sz="3600" dirty="0"/>
              <a:t> of Presentation </a:t>
            </a:r>
          </a:p>
        </p:txBody>
      </p:sp>
      <p:sp>
        <p:nvSpPr>
          <p:cNvPr id="7171" name="Content Placeholder 2"/>
          <p:cNvSpPr>
            <a:spLocks noGrp="1"/>
          </p:cNvSpPr>
          <p:nvPr>
            <p:ph idx="1"/>
          </p:nvPr>
        </p:nvSpPr>
        <p:spPr bwMode="auto">
          <a:xfrm>
            <a:off x="457200" y="1219200"/>
            <a:ext cx="82296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pPr marL="0" indent="0">
              <a:buFontTx/>
              <a:buNone/>
            </a:pPr>
            <a:endParaRPr lang="en-US" altLang="en-US" sz="2000" dirty="0"/>
          </a:p>
          <a:p>
            <a:pPr marL="0" indent="0">
              <a:buFont typeface="Wingdings" panose="05000000000000000000" pitchFamily="2" charset="2"/>
              <a:buChar char="v"/>
            </a:pPr>
            <a:r>
              <a:rPr lang="en-US" altLang="en-US" dirty="0">
                <a:latin typeface="Trebuchet MS" panose="020B0603020202020204" pitchFamily="34" charset="0"/>
                <a:ea typeface="+mj-ea"/>
                <a:cs typeface="+mj-cs"/>
              </a:rPr>
              <a:t>Introduction </a:t>
            </a:r>
          </a:p>
          <a:p>
            <a:pPr marL="0" indent="0">
              <a:buFont typeface="Wingdings" panose="05000000000000000000" pitchFamily="2" charset="2"/>
              <a:buChar char="v"/>
            </a:pPr>
            <a:r>
              <a:rPr lang="en-US" altLang="en-US" dirty="0">
                <a:latin typeface="Trebuchet MS" panose="020B0603020202020204" pitchFamily="34" charset="0"/>
                <a:ea typeface="+mj-ea"/>
                <a:cs typeface="+mj-cs"/>
              </a:rPr>
              <a:t>Overview of the SACU – EFTA FTA</a:t>
            </a:r>
          </a:p>
          <a:p>
            <a:pPr marL="0" indent="0">
              <a:buFont typeface="Wingdings" panose="05000000000000000000" pitchFamily="2" charset="2"/>
              <a:buChar char="v"/>
            </a:pPr>
            <a:r>
              <a:rPr lang="en-US" altLang="en-US" dirty="0">
                <a:latin typeface="Trebuchet MS" panose="020B0603020202020204" pitchFamily="34" charset="0"/>
                <a:ea typeface="+mj-ea"/>
                <a:cs typeface="+mj-cs"/>
              </a:rPr>
              <a:t>Benefits of the FTA</a:t>
            </a:r>
          </a:p>
          <a:p>
            <a:pPr marL="0" indent="0">
              <a:buFont typeface="Wingdings" panose="05000000000000000000" pitchFamily="2" charset="2"/>
              <a:buChar char="v"/>
            </a:pPr>
            <a:r>
              <a:rPr lang="en-US" altLang="en-US" dirty="0">
                <a:latin typeface="Trebuchet MS" panose="020B0603020202020204" pitchFamily="34" charset="0"/>
                <a:ea typeface="+mj-ea"/>
                <a:cs typeface="+mj-cs"/>
              </a:rPr>
              <a:t>Trade between SACU and EFTA</a:t>
            </a:r>
          </a:p>
          <a:p>
            <a:pPr marL="0" indent="0">
              <a:buFont typeface="Wingdings" panose="05000000000000000000" pitchFamily="2" charset="2"/>
              <a:buChar char="v"/>
            </a:pPr>
            <a:r>
              <a:rPr lang="en-US" altLang="en-US" dirty="0">
                <a:latin typeface="Trebuchet MS" panose="020B0603020202020204" pitchFamily="34" charset="0"/>
                <a:ea typeface="+mj-ea"/>
                <a:cs typeface="+mj-cs"/>
              </a:rPr>
              <a:t>Overview of SADC-EU EPA </a:t>
            </a:r>
          </a:p>
          <a:p>
            <a:pPr marL="0" indent="0">
              <a:buFont typeface="Wingdings" panose="05000000000000000000" pitchFamily="2" charset="2"/>
              <a:buChar char="v"/>
            </a:pPr>
            <a:r>
              <a:rPr lang="en-US" altLang="en-US" dirty="0">
                <a:latin typeface="Trebuchet MS" panose="020B0603020202020204" pitchFamily="34" charset="0"/>
                <a:ea typeface="+mj-ea"/>
                <a:cs typeface="+mj-cs"/>
              </a:rPr>
              <a:t>Outcomes of the EPA</a:t>
            </a:r>
          </a:p>
          <a:p>
            <a:pPr marL="0" indent="0">
              <a:buFont typeface="Wingdings" panose="05000000000000000000" pitchFamily="2" charset="2"/>
              <a:buChar char="v"/>
            </a:pPr>
            <a:r>
              <a:rPr lang="en-US" altLang="en-US" dirty="0">
                <a:latin typeface="Trebuchet MS" panose="020B0603020202020204" pitchFamily="34" charset="0"/>
                <a:ea typeface="+mj-ea"/>
                <a:cs typeface="+mj-cs"/>
              </a:rPr>
              <a:t>Benefits of the EPA</a:t>
            </a:r>
          </a:p>
          <a:p>
            <a:pPr marL="0" indent="0">
              <a:buFont typeface="Wingdings" panose="05000000000000000000" pitchFamily="2" charset="2"/>
              <a:buChar char="v"/>
            </a:pPr>
            <a:r>
              <a:rPr lang="en-US" altLang="en-US" dirty="0">
                <a:latin typeface="Trebuchet MS" panose="020B0603020202020204" pitchFamily="34" charset="0"/>
                <a:ea typeface="+mj-ea"/>
                <a:cs typeface="+mj-cs"/>
              </a:rPr>
              <a:t>Bilateral Trade between Lesotho and EU</a:t>
            </a:r>
          </a:p>
          <a:p>
            <a:pPr marL="0" indent="0">
              <a:buFont typeface="Wingdings" panose="05000000000000000000" pitchFamily="2" charset="2"/>
              <a:buChar char="v"/>
            </a:pPr>
            <a:r>
              <a:rPr lang="en-US" altLang="en-US" dirty="0">
                <a:latin typeface="Trebuchet MS" panose="020B0603020202020204" pitchFamily="34" charset="0"/>
                <a:ea typeface="+mj-ea"/>
                <a:cs typeface="+mj-cs"/>
              </a:rPr>
              <a:t>Overview of SACU-MERCOSUR PTA</a:t>
            </a:r>
          </a:p>
          <a:p>
            <a:pPr marL="0" indent="0">
              <a:buFont typeface="Wingdings" panose="05000000000000000000" pitchFamily="2" charset="2"/>
              <a:buChar char="v"/>
            </a:pPr>
            <a:r>
              <a:rPr lang="en-US" altLang="en-US" dirty="0">
                <a:latin typeface="Trebuchet MS" panose="020B0603020202020204" pitchFamily="34" charset="0"/>
                <a:ea typeface="+mj-ea"/>
                <a:cs typeface="+mj-cs"/>
              </a:rPr>
              <a:t>Benefits of the PTA</a:t>
            </a:r>
          </a:p>
          <a:p>
            <a:pPr marL="0" indent="0">
              <a:buFont typeface="Wingdings" panose="05000000000000000000" pitchFamily="2" charset="2"/>
              <a:buChar char="v"/>
            </a:pPr>
            <a:r>
              <a:rPr lang="en-US" altLang="en-US" dirty="0">
                <a:latin typeface="Trebuchet MS" panose="020B0603020202020204" pitchFamily="34" charset="0"/>
                <a:ea typeface="+mj-ea"/>
                <a:cs typeface="+mj-cs"/>
              </a:rPr>
              <a:t>Bilateral Trade between Lesotho and MERCOSUR</a:t>
            </a:r>
          </a:p>
          <a:p>
            <a:pPr marL="0" indent="0">
              <a:buFont typeface="Wingdings" panose="05000000000000000000" pitchFamily="2" charset="2"/>
              <a:buChar char="v"/>
            </a:pPr>
            <a:r>
              <a:rPr lang="en-US" altLang="en-US" dirty="0">
                <a:latin typeface="Trebuchet MS" panose="020B0603020202020204" pitchFamily="34" charset="0"/>
                <a:ea typeface="+mj-ea"/>
                <a:cs typeface="+mj-cs"/>
              </a:rPr>
              <a:t>Lesotho’s Major Export Markets</a:t>
            </a:r>
          </a:p>
          <a:p>
            <a:pPr marL="0" indent="0">
              <a:buFont typeface="Wingdings" panose="05000000000000000000" pitchFamily="2" charset="2"/>
              <a:buChar char="v"/>
            </a:pPr>
            <a:r>
              <a:rPr lang="en-US" altLang="en-US" dirty="0">
                <a:latin typeface="Trebuchet MS" panose="020B0603020202020204" pitchFamily="34" charset="0"/>
                <a:ea typeface="+mj-ea"/>
                <a:cs typeface="+mj-cs"/>
              </a:rPr>
              <a:t>Taking advantage of benefits from Trade Agreements </a:t>
            </a:r>
          </a:p>
          <a:p>
            <a:pPr marL="0" indent="0">
              <a:buFontTx/>
              <a:buNone/>
            </a:pPr>
            <a:endParaRPr lang="en-US" altLang="en-US" dirty="0">
              <a:latin typeface="Trebuchet MS" panose="020B0603020202020204" pitchFamily="34" charset="0"/>
              <a:ea typeface="+mj-ea"/>
              <a:cs typeface="+mj-cs"/>
            </a:endParaRPr>
          </a:p>
          <a:p>
            <a:pPr marL="0" indent="0"/>
            <a:endParaRPr lang="en-US" altLang="en-US" dirty="0"/>
          </a:p>
        </p:txBody>
      </p:sp>
    </p:spTree>
    <p:extLst>
      <p:ext uri="{BB962C8B-B14F-4D97-AF65-F5344CB8AC3E}">
        <p14:creationId xmlns:p14="http://schemas.microsoft.com/office/powerpoint/2010/main" val="530447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 calcmode="lin" valueType="num">
                                      <p:cBhvr additive="base">
                                        <p:cTn id="7"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Effect transition="in" filter="fade">
                                      <p:cBhvr>
                                        <p:cTn id="13" dur="1000"/>
                                        <p:tgtEl>
                                          <p:spTgt spid="7171">
                                            <p:txEl>
                                              <p:pRg st="2" end="2"/>
                                            </p:txEl>
                                          </p:spTgt>
                                        </p:tgtEl>
                                      </p:cBhvr>
                                    </p:animEffect>
                                    <p:anim calcmode="lin" valueType="num">
                                      <p:cBhvr>
                                        <p:cTn id="14"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7171">
                                            <p:txEl>
                                              <p:pRg st="2" end="2"/>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7171">
                                            <p:txEl>
                                              <p:pRg st="3" end="3"/>
                                            </p:txEl>
                                          </p:spTgt>
                                        </p:tgtEl>
                                        <p:attrNameLst>
                                          <p:attrName>style.visibility</p:attrName>
                                        </p:attrNameLst>
                                      </p:cBhvr>
                                      <p:to>
                                        <p:strVal val="visible"/>
                                      </p:to>
                                    </p:set>
                                    <p:animEffect transition="in" filter="fade">
                                      <p:cBhvr>
                                        <p:cTn id="18" dur="1000"/>
                                        <p:tgtEl>
                                          <p:spTgt spid="7171">
                                            <p:txEl>
                                              <p:pRg st="3" end="3"/>
                                            </p:txEl>
                                          </p:spTgt>
                                        </p:tgtEl>
                                      </p:cBhvr>
                                    </p:animEffect>
                                    <p:anim calcmode="lin" valueType="num">
                                      <p:cBhvr>
                                        <p:cTn id="19"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7171">
                                            <p:txEl>
                                              <p:pRg st="3" end="3"/>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animEffect transition="in" filter="fade">
                                      <p:cBhvr>
                                        <p:cTn id="23" dur="1000"/>
                                        <p:tgtEl>
                                          <p:spTgt spid="7171">
                                            <p:txEl>
                                              <p:pRg st="4" end="4"/>
                                            </p:txEl>
                                          </p:spTgt>
                                        </p:tgtEl>
                                      </p:cBhvr>
                                    </p:animEffect>
                                    <p:anim calcmode="lin" valueType="num">
                                      <p:cBhvr>
                                        <p:cTn id="24"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7171">
                                            <p:txEl>
                                              <p:pRg st="5" end="5"/>
                                            </p:txEl>
                                          </p:spTgt>
                                        </p:tgtEl>
                                        <p:attrNameLst>
                                          <p:attrName>style.visibility</p:attrName>
                                        </p:attrNameLst>
                                      </p:cBhvr>
                                      <p:to>
                                        <p:strVal val="visible"/>
                                      </p:to>
                                    </p:set>
                                    <p:animEffect transition="in" filter="fade">
                                      <p:cBhvr>
                                        <p:cTn id="30" dur="1000"/>
                                        <p:tgtEl>
                                          <p:spTgt spid="7171">
                                            <p:txEl>
                                              <p:pRg st="5" end="5"/>
                                            </p:txEl>
                                          </p:spTgt>
                                        </p:tgtEl>
                                      </p:cBhvr>
                                    </p:animEffect>
                                    <p:anim calcmode="lin" valueType="num">
                                      <p:cBhvr>
                                        <p:cTn id="31"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7171">
                                            <p:txEl>
                                              <p:pRg st="5" end="5"/>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7171">
                                            <p:txEl>
                                              <p:pRg st="6" end="6"/>
                                            </p:txEl>
                                          </p:spTgt>
                                        </p:tgtEl>
                                        <p:attrNameLst>
                                          <p:attrName>style.visibility</p:attrName>
                                        </p:attrNameLst>
                                      </p:cBhvr>
                                      <p:to>
                                        <p:strVal val="visible"/>
                                      </p:to>
                                    </p:set>
                                    <p:animEffect transition="in" filter="fade">
                                      <p:cBhvr>
                                        <p:cTn id="35" dur="1000"/>
                                        <p:tgtEl>
                                          <p:spTgt spid="7171">
                                            <p:txEl>
                                              <p:pRg st="6" end="6"/>
                                            </p:txEl>
                                          </p:spTgt>
                                        </p:tgtEl>
                                      </p:cBhvr>
                                    </p:animEffect>
                                    <p:anim calcmode="lin" valueType="num">
                                      <p:cBhvr>
                                        <p:cTn id="36"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7171">
                                            <p:txEl>
                                              <p:pRg st="6" end="6"/>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7171">
                                            <p:txEl>
                                              <p:pRg st="7" end="7"/>
                                            </p:txEl>
                                          </p:spTgt>
                                        </p:tgtEl>
                                        <p:attrNameLst>
                                          <p:attrName>style.visibility</p:attrName>
                                        </p:attrNameLst>
                                      </p:cBhvr>
                                      <p:to>
                                        <p:strVal val="visible"/>
                                      </p:to>
                                    </p:set>
                                    <p:animEffect transition="in" filter="fade">
                                      <p:cBhvr>
                                        <p:cTn id="40" dur="1000"/>
                                        <p:tgtEl>
                                          <p:spTgt spid="7171">
                                            <p:txEl>
                                              <p:pRg st="7" end="7"/>
                                            </p:txEl>
                                          </p:spTgt>
                                        </p:tgtEl>
                                      </p:cBhvr>
                                    </p:animEffect>
                                    <p:anim calcmode="lin" valueType="num">
                                      <p:cBhvr>
                                        <p:cTn id="41" dur="1000" fill="hold"/>
                                        <p:tgtEl>
                                          <p:spTgt spid="7171">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7171">
                                            <p:txEl>
                                              <p:pRg st="7" end="7"/>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7171">
                                            <p:txEl>
                                              <p:pRg st="8" end="8"/>
                                            </p:txEl>
                                          </p:spTgt>
                                        </p:tgtEl>
                                        <p:attrNameLst>
                                          <p:attrName>style.visibility</p:attrName>
                                        </p:attrNameLst>
                                      </p:cBhvr>
                                      <p:to>
                                        <p:strVal val="visible"/>
                                      </p:to>
                                    </p:set>
                                    <p:animEffect transition="in" filter="fade">
                                      <p:cBhvr>
                                        <p:cTn id="45" dur="1000"/>
                                        <p:tgtEl>
                                          <p:spTgt spid="7171">
                                            <p:txEl>
                                              <p:pRg st="8" end="8"/>
                                            </p:txEl>
                                          </p:spTgt>
                                        </p:tgtEl>
                                      </p:cBhvr>
                                    </p:animEffect>
                                    <p:anim calcmode="lin" valueType="num">
                                      <p:cBhvr>
                                        <p:cTn id="46" dur="1000" fill="hold"/>
                                        <p:tgtEl>
                                          <p:spTgt spid="7171">
                                            <p:txEl>
                                              <p:pRg st="8" end="8"/>
                                            </p:txEl>
                                          </p:spTgt>
                                        </p:tgtEl>
                                        <p:attrNameLst>
                                          <p:attrName>ppt_x</p:attrName>
                                        </p:attrNameLst>
                                      </p:cBhvr>
                                      <p:tavLst>
                                        <p:tav tm="0">
                                          <p:val>
                                            <p:strVal val="#ppt_x"/>
                                          </p:val>
                                        </p:tav>
                                        <p:tav tm="100000">
                                          <p:val>
                                            <p:strVal val="#ppt_x"/>
                                          </p:val>
                                        </p:tav>
                                      </p:tavLst>
                                    </p:anim>
                                    <p:anim calcmode="lin" valueType="num">
                                      <p:cBhvr>
                                        <p:cTn id="47" dur="1000" fill="hold"/>
                                        <p:tgtEl>
                                          <p:spTgt spid="717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7171">
                                            <p:txEl>
                                              <p:pRg st="9" end="9"/>
                                            </p:txEl>
                                          </p:spTgt>
                                        </p:tgtEl>
                                        <p:attrNameLst>
                                          <p:attrName>style.visibility</p:attrName>
                                        </p:attrNameLst>
                                      </p:cBhvr>
                                      <p:to>
                                        <p:strVal val="visible"/>
                                      </p:to>
                                    </p:set>
                                    <p:animEffect transition="in" filter="fade">
                                      <p:cBhvr>
                                        <p:cTn id="52" dur="1000"/>
                                        <p:tgtEl>
                                          <p:spTgt spid="7171">
                                            <p:txEl>
                                              <p:pRg st="9" end="9"/>
                                            </p:txEl>
                                          </p:spTgt>
                                        </p:tgtEl>
                                      </p:cBhvr>
                                    </p:animEffect>
                                    <p:anim calcmode="lin" valueType="num">
                                      <p:cBhvr>
                                        <p:cTn id="53" dur="1000" fill="hold"/>
                                        <p:tgtEl>
                                          <p:spTgt spid="7171">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7171">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7171">
                                            <p:txEl>
                                              <p:pRg st="10" end="10"/>
                                            </p:txEl>
                                          </p:spTgt>
                                        </p:tgtEl>
                                        <p:attrNameLst>
                                          <p:attrName>style.visibility</p:attrName>
                                        </p:attrNameLst>
                                      </p:cBhvr>
                                      <p:to>
                                        <p:strVal val="visible"/>
                                      </p:to>
                                    </p:set>
                                    <p:animEffect transition="in" filter="fade">
                                      <p:cBhvr>
                                        <p:cTn id="57" dur="1000"/>
                                        <p:tgtEl>
                                          <p:spTgt spid="7171">
                                            <p:txEl>
                                              <p:pRg st="10" end="10"/>
                                            </p:txEl>
                                          </p:spTgt>
                                        </p:tgtEl>
                                      </p:cBhvr>
                                    </p:animEffect>
                                    <p:anim calcmode="lin" valueType="num">
                                      <p:cBhvr>
                                        <p:cTn id="58" dur="1000" fill="hold"/>
                                        <p:tgtEl>
                                          <p:spTgt spid="7171">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7171">
                                            <p:txEl>
                                              <p:pRg st="10" end="10"/>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7171">
                                            <p:txEl>
                                              <p:pRg st="11" end="11"/>
                                            </p:txEl>
                                          </p:spTgt>
                                        </p:tgtEl>
                                        <p:attrNameLst>
                                          <p:attrName>style.visibility</p:attrName>
                                        </p:attrNameLst>
                                      </p:cBhvr>
                                      <p:to>
                                        <p:strVal val="visible"/>
                                      </p:to>
                                    </p:set>
                                    <p:animEffect transition="in" filter="fade">
                                      <p:cBhvr>
                                        <p:cTn id="62" dur="1000"/>
                                        <p:tgtEl>
                                          <p:spTgt spid="7171">
                                            <p:txEl>
                                              <p:pRg st="11" end="11"/>
                                            </p:txEl>
                                          </p:spTgt>
                                        </p:tgtEl>
                                      </p:cBhvr>
                                    </p:animEffect>
                                    <p:anim calcmode="lin" valueType="num">
                                      <p:cBhvr>
                                        <p:cTn id="63" dur="1000" fill="hold"/>
                                        <p:tgtEl>
                                          <p:spTgt spid="7171">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7171">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7171">
                                            <p:txEl>
                                              <p:pRg st="12" end="12"/>
                                            </p:txEl>
                                          </p:spTgt>
                                        </p:tgtEl>
                                        <p:attrNameLst>
                                          <p:attrName>style.visibility</p:attrName>
                                        </p:attrNameLst>
                                      </p:cBhvr>
                                      <p:to>
                                        <p:strVal val="visible"/>
                                      </p:to>
                                    </p:set>
                                    <p:animEffect transition="in" filter="fade">
                                      <p:cBhvr>
                                        <p:cTn id="69" dur="1000"/>
                                        <p:tgtEl>
                                          <p:spTgt spid="7171">
                                            <p:txEl>
                                              <p:pRg st="12" end="12"/>
                                            </p:txEl>
                                          </p:spTgt>
                                        </p:tgtEl>
                                      </p:cBhvr>
                                    </p:animEffect>
                                    <p:anim calcmode="lin" valueType="num">
                                      <p:cBhvr>
                                        <p:cTn id="70" dur="1000" fill="hold"/>
                                        <p:tgtEl>
                                          <p:spTgt spid="7171">
                                            <p:txEl>
                                              <p:pRg st="12" end="12"/>
                                            </p:txEl>
                                          </p:spTgt>
                                        </p:tgtEl>
                                        <p:attrNameLst>
                                          <p:attrName>ppt_x</p:attrName>
                                        </p:attrNameLst>
                                      </p:cBhvr>
                                      <p:tavLst>
                                        <p:tav tm="0">
                                          <p:val>
                                            <p:strVal val="#ppt_x"/>
                                          </p:val>
                                        </p:tav>
                                        <p:tav tm="100000">
                                          <p:val>
                                            <p:strVal val="#ppt_x"/>
                                          </p:val>
                                        </p:tav>
                                      </p:tavLst>
                                    </p:anim>
                                    <p:anim calcmode="lin" valueType="num">
                                      <p:cBhvr>
                                        <p:cTn id="71" dur="1000" fill="hold"/>
                                        <p:tgtEl>
                                          <p:spTgt spid="7171">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7171">
                                            <p:txEl>
                                              <p:pRg st="13" end="13"/>
                                            </p:txEl>
                                          </p:spTgt>
                                        </p:tgtEl>
                                        <p:attrNameLst>
                                          <p:attrName>style.visibility</p:attrName>
                                        </p:attrNameLst>
                                      </p:cBhvr>
                                      <p:to>
                                        <p:strVal val="visible"/>
                                      </p:to>
                                    </p:set>
                                    <p:animEffect transition="in" filter="fade">
                                      <p:cBhvr>
                                        <p:cTn id="76" dur="1000"/>
                                        <p:tgtEl>
                                          <p:spTgt spid="7171">
                                            <p:txEl>
                                              <p:pRg st="13" end="13"/>
                                            </p:txEl>
                                          </p:spTgt>
                                        </p:tgtEl>
                                      </p:cBhvr>
                                    </p:animEffect>
                                    <p:anim calcmode="lin" valueType="num">
                                      <p:cBhvr>
                                        <p:cTn id="77" dur="1000" fill="hold"/>
                                        <p:tgtEl>
                                          <p:spTgt spid="7171">
                                            <p:txEl>
                                              <p:pRg st="13" end="13"/>
                                            </p:txEl>
                                          </p:spTgt>
                                        </p:tgtEl>
                                        <p:attrNameLst>
                                          <p:attrName>ppt_x</p:attrName>
                                        </p:attrNameLst>
                                      </p:cBhvr>
                                      <p:tavLst>
                                        <p:tav tm="0">
                                          <p:val>
                                            <p:strVal val="#ppt_x"/>
                                          </p:val>
                                        </p:tav>
                                        <p:tav tm="100000">
                                          <p:val>
                                            <p:strVal val="#ppt_x"/>
                                          </p:val>
                                        </p:tav>
                                      </p:tavLst>
                                    </p:anim>
                                    <p:anim calcmode="lin" valueType="num">
                                      <p:cBhvr>
                                        <p:cTn id="78" dur="1000" fill="hold"/>
                                        <p:tgtEl>
                                          <p:spTgt spid="7171">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457200" y="26505"/>
            <a:ext cx="8229600" cy="715617"/>
          </a:xfrm>
        </p:spPr>
        <p:txBody>
          <a:bodyPr>
            <a:normAutofit fontScale="90000"/>
          </a:bodyPr>
          <a:lstStyle/>
          <a:p>
            <a:r>
              <a:rPr lang="en-ZA" altLang="en-US" dirty="0"/>
              <a:t>Introduction</a:t>
            </a:r>
          </a:p>
        </p:txBody>
      </p:sp>
      <p:sp>
        <p:nvSpPr>
          <p:cNvPr id="9218" name="Content Placeholder 2"/>
          <p:cNvSpPr>
            <a:spLocks noGrp="1"/>
          </p:cNvSpPr>
          <p:nvPr>
            <p:ph idx="1"/>
          </p:nvPr>
        </p:nvSpPr>
        <p:spPr bwMode="auto">
          <a:xfrm>
            <a:off x="0" y="742122"/>
            <a:ext cx="9144000" cy="50449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buFont typeface="Wingdings" panose="05000000000000000000" pitchFamily="2" charset="2"/>
              <a:buChar char="v"/>
            </a:pPr>
            <a:r>
              <a:rPr lang="en-ZA" altLang="en-US" sz="2000" dirty="0">
                <a:latin typeface="Trebuchet MS" panose="020B0603020202020204" pitchFamily="34" charset="0"/>
              </a:rPr>
              <a:t>The World Trade Organisation sets rules for trading between its Members</a:t>
            </a:r>
          </a:p>
          <a:p>
            <a:pPr>
              <a:buFont typeface="Wingdings" panose="05000000000000000000" pitchFamily="2" charset="2"/>
              <a:buChar char="v"/>
            </a:pPr>
            <a:r>
              <a:rPr lang="en-ZA" altLang="en-US" sz="2000" b="1" dirty="0">
                <a:latin typeface="Trebuchet MS" panose="020B0603020202020204" pitchFamily="34" charset="0"/>
              </a:rPr>
              <a:t>Article XXIV </a:t>
            </a:r>
            <a:r>
              <a:rPr lang="en-ZA" altLang="en-US" sz="2000" dirty="0">
                <a:latin typeface="Trebuchet MS" panose="020B0603020202020204" pitchFamily="34" charset="0"/>
              </a:rPr>
              <a:t>the General Agreement on Tariffs and Trade (GATT), provides </a:t>
            </a:r>
            <a:r>
              <a:rPr lang="en-ZA" altLang="en-US" sz="2000" u="sng" dirty="0">
                <a:latin typeface="Trebuchet MS" panose="020B0603020202020204" pitchFamily="34" charset="0"/>
              </a:rPr>
              <a:t>a departure</a:t>
            </a:r>
            <a:r>
              <a:rPr lang="en-ZA" altLang="en-US" sz="2000" dirty="0">
                <a:latin typeface="Trebuchet MS" panose="020B0603020202020204" pitchFamily="34" charset="0"/>
              </a:rPr>
              <a:t> to the rules to allow bilateral engagements:</a:t>
            </a:r>
          </a:p>
          <a:p>
            <a:pPr>
              <a:buFont typeface="Wingdings" panose="05000000000000000000" pitchFamily="2" charset="2"/>
              <a:buChar char="v"/>
            </a:pPr>
            <a:r>
              <a:rPr lang="en-ZA" altLang="en-US" sz="2000" dirty="0">
                <a:latin typeface="Trebuchet MS" panose="020B0603020202020204" pitchFamily="34" charset="0"/>
              </a:rPr>
              <a:t>Currently SACU has concluded the following Agreements:</a:t>
            </a:r>
          </a:p>
          <a:p>
            <a:pPr lvl="1">
              <a:buFont typeface="Wingdings" panose="05000000000000000000" pitchFamily="2" charset="2"/>
              <a:buChar char="v"/>
            </a:pPr>
            <a:r>
              <a:rPr lang="en-ZA" altLang="en-US" sz="2000" dirty="0">
                <a:latin typeface="Trebuchet MS" panose="020B0603020202020204" pitchFamily="34" charset="0"/>
              </a:rPr>
              <a:t>Free Trade Agreement between SACU and the European Free Trade Association (EFTA);</a:t>
            </a:r>
          </a:p>
          <a:p>
            <a:pPr lvl="1">
              <a:buFont typeface="Wingdings" panose="05000000000000000000" pitchFamily="2" charset="2"/>
              <a:buChar char="v"/>
            </a:pPr>
            <a:r>
              <a:rPr lang="en-ZA" altLang="en-US" sz="2000" dirty="0">
                <a:latin typeface="Trebuchet MS" panose="020B0603020202020204" pitchFamily="34" charset="0"/>
              </a:rPr>
              <a:t>Preferential Trade Agreement between SACU and the Common Market for the South (MERCOSUR); and</a:t>
            </a:r>
          </a:p>
          <a:p>
            <a:pPr lvl="1">
              <a:buFont typeface="Wingdings" panose="05000000000000000000" pitchFamily="2" charset="2"/>
              <a:buChar char="v"/>
            </a:pPr>
            <a:r>
              <a:rPr lang="en-ZA" altLang="en-US" sz="2000" dirty="0">
                <a:latin typeface="Trebuchet MS" panose="020B0603020202020204" pitchFamily="34" charset="0"/>
              </a:rPr>
              <a:t>The Economic Partnership Agreement between the SADC-EPA Group and the European Union</a:t>
            </a:r>
          </a:p>
          <a:p>
            <a:pPr marL="457200" lvl="1" indent="0">
              <a:buNone/>
            </a:pPr>
            <a:endParaRPr lang="en-ZA" altLang="en-US" sz="2000" dirty="0">
              <a:latin typeface="Trebuchet MS" panose="020B0603020202020204" pitchFamily="34" charset="0"/>
            </a:endParaRPr>
          </a:p>
          <a:p>
            <a:pPr>
              <a:buFont typeface="Wingdings" panose="05000000000000000000" pitchFamily="2" charset="2"/>
              <a:buChar char="v"/>
            </a:pPr>
            <a:r>
              <a:rPr lang="en-ZA" altLang="en-US" sz="2000" dirty="0">
                <a:latin typeface="Trebuchet MS" panose="020B0603020202020204" pitchFamily="34" charset="0"/>
              </a:rPr>
              <a:t>Conclusion of these agreements presents a number of benefits to SACU Member States* as well as obligations towards full implementation</a:t>
            </a:r>
          </a:p>
        </p:txBody>
      </p:sp>
    </p:spTree>
    <p:extLst>
      <p:ext uri="{BB962C8B-B14F-4D97-AF65-F5344CB8AC3E}">
        <p14:creationId xmlns:p14="http://schemas.microsoft.com/office/powerpoint/2010/main" val="260703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fade">
                                      <p:cBhvr>
                                        <p:cTn id="7" dur="1000"/>
                                        <p:tgtEl>
                                          <p:spTgt spid="9218">
                                            <p:txEl>
                                              <p:pRg st="0" end="0"/>
                                            </p:txEl>
                                          </p:spTgt>
                                        </p:tgtEl>
                                      </p:cBhvr>
                                    </p:animEffect>
                                    <p:anim calcmode="lin" valueType="num">
                                      <p:cBhvr>
                                        <p:cTn id="8" dur="1000" fill="hold"/>
                                        <p:tgtEl>
                                          <p:spTgt spid="92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18">
                                            <p:txEl>
                                              <p:pRg st="1" end="1"/>
                                            </p:txEl>
                                          </p:spTgt>
                                        </p:tgtEl>
                                        <p:attrNameLst>
                                          <p:attrName>style.visibility</p:attrName>
                                        </p:attrNameLst>
                                      </p:cBhvr>
                                      <p:to>
                                        <p:strVal val="visible"/>
                                      </p:to>
                                    </p:set>
                                    <p:animEffect transition="in" filter="fade">
                                      <p:cBhvr>
                                        <p:cTn id="14" dur="1000"/>
                                        <p:tgtEl>
                                          <p:spTgt spid="9218">
                                            <p:txEl>
                                              <p:pRg st="1" end="1"/>
                                            </p:txEl>
                                          </p:spTgt>
                                        </p:tgtEl>
                                      </p:cBhvr>
                                    </p:animEffect>
                                    <p:anim calcmode="lin" valueType="num">
                                      <p:cBhvr>
                                        <p:cTn id="15" dur="1000" fill="hold"/>
                                        <p:tgtEl>
                                          <p:spTgt spid="921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2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218">
                                            <p:txEl>
                                              <p:pRg st="2" end="2"/>
                                            </p:txEl>
                                          </p:spTgt>
                                        </p:tgtEl>
                                        <p:attrNameLst>
                                          <p:attrName>style.visibility</p:attrName>
                                        </p:attrNameLst>
                                      </p:cBhvr>
                                      <p:to>
                                        <p:strVal val="visible"/>
                                      </p:to>
                                    </p:set>
                                    <p:animEffect transition="in" filter="fade">
                                      <p:cBhvr>
                                        <p:cTn id="21" dur="1000"/>
                                        <p:tgtEl>
                                          <p:spTgt spid="9218">
                                            <p:txEl>
                                              <p:pRg st="2" end="2"/>
                                            </p:txEl>
                                          </p:spTgt>
                                        </p:tgtEl>
                                      </p:cBhvr>
                                    </p:animEffect>
                                    <p:anim calcmode="lin" valueType="num">
                                      <p:cBhvr>
                                        <p:cTn id="22" dur="1000" fill="hold"/>
                                        <p:tgtEl>
                                          <p:spTgt spid="921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218">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9218">
                                            <p:txEl>
                                              <p:pRg st="3" end="3"/>
                                            </p:txEl>
                                          </p:spTgt>
                                        </p:tgtEl>
                                        <p:attrNameLst>
                                          <p:attrName>style.visibility</p:attrName>
                                        </p:attrNameLst>
                                      </p:cBhvr>
                                      <p:to>
                                        <p:strVal val="visible"/>
                                      </p:to>
                                    </p:set>
                                    <p:animEffect transition="in" filter="fade">
                                      <p:cBhvr>
                                        <p:cTn id="26" dur="1000"/>
                                        <p:tgtEl>
                                          <p:spTgt spid="9218">
                                            <p:txEl>
                                              <p:pRg st="3" end="3"/>
                                            </p:txEl>
                                          </p:spTgt>
                                        </p:tgtEl>
                                      </p:cBhvr>
                                    </p:animEffect>
                                    <p:anim calcmode="lin" valueType="num">
                                      <p:cBhvr>
                                        <p:cTn id="27" dur="1000" fill="hold"/>
                                        <p:tgtEl>
                                          <p:spTgt spid="921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9218">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9218">
                                            <p:txEl>
                                              <p:pRg st="4" end="4"/>
                                            </p:txEl>
                                          </p:spTgt>
                                        </p:tgtEl>
                                        <p:attrNameLst>
                                          <p:attrName>style.visibility</p:attrName>
                                        </p:attrNameLst>
                                      </p:cBhvr>
                                      <p:to>
                                        <p:strVal val="visible"/>
                                      </p:to>
                                    </p:set>
                                    <p:animEffect transition="in" filter="fade">
                                      <p:cBhvr>
                                        <p:cTn id="31" dur="1000"/>
                                        <p:tgtEl>
                                          <p:spTgt spid="9218">
                                            <p:txEl>
                                              <p:pRg st="4" end="4"/>
                                            </p:txEl>
                                          </p:spTgt>
                                        </p:tgtEl>
                                      </p:cBhvr>
                                    </p:animEffect>
                                    <p:anim calcmode="lin" valueType="num">
                                      <p:cBhvr>
                                        <p:cTn id="32" dur="1000" fill="hold"/>
                                        <p:tgtEl>
                                          <p:spTgt spid="9218">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9218">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9218">
                                            <p:txEl>
                                              <p:pRg st="5" end="5"/>
                                            </p:txEl>
                                          </p:spTgt>
                                        </p:tgtEl>
                                        <p:attrNameLst>
                                          <p:attrName>style.visibility</p:attrName>
                                        </p:attrNameLst>
                                      </p:cBhvr>
                                      <p:to>
                                        <p:strVal val="visible"/>
                                      </p:to>
                                    </p:set>
                                    <p:animEffect transition="in" filter="fade">
                                      <p:cBhvr>
                                        <p:cTn id="36" dur="1000"/>
                                        <p:tgtEl>
                                          <p:spTgt spid="9218">
                                            <p:txEl>
                                              <p:pRg st="5" end="5"/>
                                            </p:txEl>
                                          </p:spTgt>
                                        </p:tgtEl>
                                      </p:cBhvr>
                                    </p:animEffect>
                                    <p:anim calcmode="lin" valueType="num">
                                      <p:cBhvr>
                                        <p:cTn id="37" dur="1000" fill="hold"/>
                                        <p:tgtEl>
                                          <p:spTgt spid="9218">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921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9218">
                                            <p:txEl>
                                              <p:pRg st="7" end="7"/>
                                            </p:txEl>
                                          </p:spTgt>
                                        </p:tgtEl>
                                        <p:attrNameLst>
                                          <p:attrName>style.visibility</p:attrName>
                                        </p:attrNameLst>
                                      </p:cBhvr>
                                      <p:to>
                                        <p:strVal val="visible"/>
                                      </p:to>
                                    </p:set>
                                    <p:animEffect transition="in" filter="fade">
                                      <p:cBhvr>
                                        <p:cTn id="43" dur="1000"/>
                                        <p:tgtEl>
                                          <p:spTgt spid="9218">
                                            <p:txEl>
                                              <p:pRg st="7" end="7"/>
                                            </p:txEl>
                                          </p:spTgt>
                                        </p:tgtEl>
                                      </p:cBhvr>
                                    </p:animEffect>
                                    <p:anim calcmode="lin" valueType="num">
                                      <p:cBhvr>
                                        <p:cTn id="44" dur="1000" fill="hold"/>
                                        <p:tgtEl>
                                          <p:spTgt spid="9218">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921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a:xfrm>
            <a:off x="381000" y="26276"/>
            <a:ext cx="8229600" cy="762000"/>
          </a:xfrm>
        </p:spPr>
        <p:txBody>
          <a:bodyPr>
            <a:normAutofit/>
          </a:bodyPr>
          <a:lstStyle/>
          <a:p>
            <a:r>
              <a:rPr lang="en-ZA" altLang="en-US" sz="4000" dirty="0"/>
              <a:t>Overview of SACU-EFTA FTA</a:t>
            </a:r>
          </a:p>
        </p:txBody>
      </p:sp>
      <p:sp>
        <p:nvSpPr>
          <p:cNvPr id="9219" name="Content Placeholder 2"/>
          <p:cNvSpPr>
            <a:spLocks noGrp="1"/>
          </p:cNvSpPr>
          <p:nvPr>
            <p:ph idx="1"/>
          </p:nvPr>
        </p:nvSpPr>
        <p:spPr bwMode="auto">
          <a:xfrm>
            <a:off x="0" y="788276"/>
            <a:ext cx="91440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anose="05000000000000000000" pitchFamily="2" charset="2"/>
              <a:buChar char="v"/>
            </a:pPr>
            <a:r>
              <a:rPr lang="en-ZA" altLang="en-US" sz="2000" dirty="0">
                <a:latin typeface="Trebuchet MS" panose="020B0603020202020204" pitchFamily="34" charset="0"/>
              </a:rPr>
              <a:t>EFTA - European Free Trade Area - Norway, Iceland, Switzerland and Liechtenstein. </a:t>
            </a:r>
          </a:p>
          <a:p>
            <a:pPr>
              <a:buFont typeface="Wingdings" panose="05000000000000000000" pitchFamily="2" charset="2"/>
              <a:buChar char="v"/>
            </a:pPr>
            <a:r>
              <a:rPr lang="en-ZA" altLang="en-US" sz="2000" dirty="0">
                <a:latin typeface="Trebuchet MS" panose="020B0603020202020204" pitchFamily="34" charset="0"/>
              </a:rPr>
              <a:t>The Free Trade Agreement (FTA) was signed in June 2006 and entered into force on 1 May 2008. </a:t>
            </a:r>
          </a:p>
          <a:p>
            <a:pPr>
              <a:buFont typeface="Wingdings" panose="05000000000000000000" pitchFamily="2" charset="2"/>
              <a:buChar char="v"/>
            </a:pPr>
            <a:r>
              <a:rPr lang="en-ZA" altLang="en-US" sz="2000" dirty="0">
                <a:latin typeface="Trebuchet MS" panose="020B0603020202020204" pitchFamily="34" charset="0"/>
              </a:rPr>
              <a:t>FTA Notified to the WTO in 2009</a:t>
            </a:r>
          </a:p>
          <a:p>
            <a:pPr>
              <a:buFont typeface="Wingdings" panose="05000000000000000000" pitchFamily="2" charset="2"/>
              <a:buChar char="v"/>
            </a:pPr>
            <a:r>
              <a:rPr lang="en-ZA" altLang="en-US" sz="2000" dirty="0">
                <a:latin typeface="Trebuchet MS" panose="020B0603020202020204" pitchFamily="34" charset="0"/>
              </a:rPr>
              <a:t>Objectives include: </a:t>
            </a:r>
          </a:p>
          <a:p>
            <a:pPr lvl="1">
              <a:buFont typeface="Wingdings" panose="05000000000000000000" pitchFamily="2" charset="2"/>
              <a:buChar char="v"/>
            </a:pPr>
            <a:r>
              <a:rPr lang="en-ZA" altLang="en-US" sz="2000" dirty="0">
                <a:latin typeface="Trebuchet MS" panose="020B0603020202020204" pitchFamily="34" charset="0"/>
              </a:rPr>
              <a:t>To achieve the liberalisation of trade in goods</a:t>
            </a:r>
          </a:p>
          <a:p>
            <a:pPr lvl="1">
              <a:buFont typeface="Wingdings" panose="05000000000000000000" pitchFamily="2" charset="2"/>
              <a:buChar char="v"/>
            </a:pPr>
            <a:r>
              <a:rPr lang="en-ZA" altLang="en-US" sz="2000" dirty="0">
                <a:latin typeface="Trebuchet MS" panose="020B0603020202020204" pitchFamily="34" charset="0"/>
              </a:rPr>
              <a:t>Substantially increase investment opportunities</a:t>
            </a:r>
          </a:p>
          <a:p>
            <a:pPr>
              <a:buFont typeface="Wingdings" panose="05000000000000000000" pitchFamily="2" charset="2"/>
              <a:buChar char="v"/>
            </a:pPr>
            <a:r>
              <a:rPr lang="en-ZA" altLang="en-US" sz="2000" dirty="0">
                <a:latin typeface="Trebuchet MS" panose="020B0603020202020204" pitchFamily="34" charset="0"/>
              </a:rPr>
              <a:t>Provides for duty free quota free trade for industrial goods of SACU origin</a:t>
            </a:r>
          </a:p>
          <a:p>
            <a:pPr>
              <a:buFont typeface="Wingdings" panose="05000000000000000000" pitchFamily="2" charset="2"/>
              <a:buChar char="v"/>
            </a:pPr>
            <a:r>
              <a:rPr lang="en-ZA" altLang="en-US" sz="2000" dirty="0">
                <a:latin typeface="Trebuchet MS" panose="020B0603020202020204" pitchFamily="34" charset="0"/>
              </a:rPr>
              <a:t>Agreement to be gradually implemented over a period of nine years.</a:t>
            </a:r>
          </a:p>
          <a:p>
            <a:pPr>
              <a:buFont typeface="Wingdings" panose="05000000000000000000" pitchFamily="2" charset="2"/>
              <a:buChar char="v"/>
            </a:pPr>
            <a:r>
              <a:rPr lang="en-ZA" altLang="en-US" sz="2000" dirty="0">
                <a:latin typeface="Trebuchet MS" panose="020B0603020202020204" pitchFamily="34" charset="0"/>
              </a:rPr>
              <a:t>Trade in agriculture covered by bilateral agreements between SACU and Individual EFTA States</a:t>
            </a:r>
          </a:p>
          <a:p>
            <a:pPr>
              <a:buFont typeface="Wingdings" panose="05000000000000000000" pitchFamily="2" charset="2"/>
              <a:buChar char="v"/>
            </a:pPr>
            <a:r>
              <a:rPr lang="en-ZA" altLang="en-US" sz="2000" b="1" dirty="0">
                <a:latin typeface="Trebuchet MS" panose="020B0603020202020204" pitchFamily="34" charset="0"/>
              </a:rPr>
              <a:t>Currently under review  </a:t>
            </a:r>
            <a:endParaRPr lang="en-ZA" altLang="en-US" sz="2000" dirty="0">
              <a:latin typeface="Trebuchet MS" panose="020B0603020202020204" pitchFamily="34" charset="0"/>
            </a:endParaRPr>
          </a:p>
          <a:p>
            <a:endParaRPr lang="en-US" altLang="en-US" sz="2000" dirty="0">
              <a:latin typeface="Trebuchet MS" panose="020B0603020202020204" pitchFamily="34" charset="0"/>
            </a:endParaRPr>
          </a:p>
        </p:txBody>
      </p:sp>
    </p:spTree>
    <p:extLst>
      <p:ext uri="{BB962C8B-B14F-4D97-AF65-F5344CB8AC3E}">
        <p14:creationId xmlns:p14="http://schemas.microsoft.com/office/powerpoint/2010/main" val="3464831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219">
                                            <p:txEl>
                                              <p:pRg st="4" end="4"/>
                                            </p:txEl>
                                          </p:spTgt>
                                        </p:tgtEl>
                                        <p:attrNameLst>
                                          <p:attrName>style.visibility</p:attrName>
                                        </p:attrNameLst>
                                      </p:cBhvr>
                                      <p:to>
                                        <p:strVal val="visible"/>
                                      </p:to>
                                    </p:set>
                                    <p:anim calcmode="lin" valueType="num">
                                      <p:cBhvr additive="base">
                                        <p:cTn id="29"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219">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219">
                                            <p:txEl>
                                              <p:pRg st="5" end="5"/>
                                            </p:txEl>
                                          </p:spTgt>
                                        </p:tgtEl>
                                        <p:attrNameLst>
                                          <p:attrName>style.visibility</p:attrName>
                                        </p:attrNameLst>
                                      </p:cBhvr>
                                      <p:to>
                                        <p:strVal val="visible"/>
                                      </p:to>
                                    </p:set>
                                    <p:anim calcmode="lin" valueType="num">
                                      <p:cBhvr additive="base">
                                        <p:cTn id="33"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219">
                                            <p:txEl>
                                              <p:pRg st="6" end="6"/>
                                            </p:txEl>
                                          </p:spTgt>
                                        </p:tgtEl>
                                        <p:attrNameLst>
                                          <p:attrName>style.visibility</p:attrName>
                                        </p:attrNameLst>
                                      </p:cBhvr>
                                      <p:to>
                                        <p:strVal val="visible"/>
                                      </p:to>
                                    </p:set>
                                    <p:anim calcmode="lin" valueType="num">
                                      <p:cBhvr additive="base">
                                        <p:cTn id="39"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219">
                                            <p:txEl>
                                              <p:pRg st="7" end="7"/>
                                            </p:txEl>
                                          </p:spTgt>
                                        </p:tgtEl>
                                        <p:attrNameLst>
                                          <p:attrName>style.visibility</p:attrName>
                                        </p:attrNameLst>
                                      </p:cBhvr>
                                      <p:to>
                                        <p:strVal val="visible"/>
                                      </p:to>
                                    </p:set>
                                    <p:anim calcmode="lin" valueType="num">
                                      <p:cBhvr additive="base">
                                        <p:cTn id="45" dur="500" fill="hold"/>
                                        <p:tgtEl>
                                          <p:spTgt spid="9219">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21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9219">
                                            <p:txEl>
                                              <p:pRg st="8" end="8"/>
                                            </p:txEl>
                                          </p:spTgt>
                                        </p:tgtEl>
                                        <p:attrNameLst>
                                          <p:attrName>style.visibility</p:attrName>
                                        </p:attrNameLst>
                                      </p:cBhvr>
                                      <p:to>
                                        <p:strVal val="visible"/>
                                      </p:to>
                                    </p:set>
                                    <p:anim calcmode="lin" valueType="num">
                                      <p:cBhvr additive="base">
                                        <p:cTn id="51" dur="500" fill="hold"/>
                                        <p:tgtEl>
                                          <p:spTgt spid="9219">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921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9219">
                                            <p:txEl>
                                              <p:pRg st="9" end="9"/>
                                            </p:txEl>
                                          </p:spTgt>
                                        </p:tgtEl>
                                        <p:attrNameLst>
                                          <p:attrName>style.visibility</p:attrName>
                                        </p:attrNameLst>
                                      </p:cBhvr>
                                      <p:to>
                                        <p:strVal val="visible"/>
                                      </p:to>
                                    </p:set>
                                    <p:anim calcmode="lin" valueType="num">
                                      <p:cBhvr additive="base">
                                        <p:cTn id="57" dur="500" fill="hold"/>
                                        <p:tgtEl>
                                          <p:spTgt spid="9219">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21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381000" y="0"/>
            <a:ext cx="8229600" cy="762000"/>
          </a:xfrm>
        </p:spPr>
        <p:txBody>
          <a:bodyPr>
            <a:normAutofit/>
          </a:bodyPr>
          <a:lstStyle/>
          <a:p>
            <a:r>
              <a:rPr lang="en-ZA" altLang="en-US" sz="4000" dirty="0">
                <a:latin typeface="Trebuchet MS" panose="020B0603020202020204" pitchFamily="34" charset="0"/>
              </a:rPr>
              <a:t>Benefits of the FTA</a:t>
            </a:r>
          </a:p>
        </p:txBody>
      </p:sp>
      <p:sp>
        <p:nvSpPr>
          <p:cNvPr id="37890" name="Rectangle 3"/>
          <p:cNvSpPr>
            <a:spLocks noGrp="1" noChangeArrowheads="1"/>
          </p:cNvSpPr>
          <p:nvPr>
            <p:ph type="body" idx="4294967295"/>
          </p:nvPr>
        </p:nvSpPr>
        <p:spPr bwMode="auto">
          <a:xfrm>
            <a:off x="0" y="1053547"/>
            <a:ext cx="8991600" cy="56796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150000"/>
              </a:lnSpc>
              <a:spcBef>
                <a:spcPts val="0"/>
              </a:spcBef>
              <a:buFont typeface="Wingdings" panose="05000000000000000000" pitchFamily="2" charset="2"/>
              <a:buChar char="v"/>
            </a:pPr>
            <a:r>
              <a:rPr lang="en-ZA" altLang="en-US" sz="2000" dirty="0">
                <a:latin typeface="Trebuchet MS" panose="020B0603020202020204" pitchFamily="34" charset="0"/>
              </a:rPr>
              <a:t>Duty-free Quota-free access for industrial products (including clothing and apparel from Lesotho)</a:t>
            </a:r>
          </a:p>
          <a:p>
            <a:pPr>
              <a:lnSpc>
                <a:spcPct val="150000"/>
              </a:lnSpc>
              <a:spcBef>
                <a:spcPts val="0"/>
              </a:spcBef>
              <a:buFont typeface="Wingdings" panose="05000000000000000000" pitchFamily="2" charset="2"/>
              <a:buChar char="v"/>
            </a:pPr>
            <a:r>
              <a:rPr lang="en-ZA" altLang="en-US" sz="2000" dirty="0">
                <a:latin typeface="Trebuchet MS" panose="020B0603020202020204" pitchFamily="34" charset="0"/>
              </a:rPr>
              <a:t>Improved preferential treatment into the EFTA markets -BAPs (bilateral)</a:t>
            </a:r>
          </a:p>
          <a:p>
            <a:pPr>
              <a:lnSpc>
                <a:spcPct val="150000"/>
              </a:lnSpc>
              <a:spcBef>
                <a:spcPts val="0"/>
              </a:spcBef>
              <a:buFont typeface="Wingdings" panose="05000000000000000000" pitchFamily="2" charset="2"/>
              <a:buChar char="v"/>
            </a:pPr>
            <a:r>
              <a:rPr lang="en-ZA" altLang="en-US" sz="2000" dirty="0">
                <a:latin typeface="Trebuchet MS" panose="020B0603020202020204" pitchFamily="34" charset="0"/>
              </a:rPr>
              <a:t>The Agreement further provides for special and preferential treatment for BLNS</a:t>
            </a:r>
          </a:p>
          <a:p>
            <a:pPr>
              <a:lnSpc>
                <a:spcPct val="150000"/>
              </a:lnSpc>
              <a:spcBef>
                <a:spcPts val="0"/>
              </a:spcBef>
              <a:buFont typeface="Wingdings" panose="05000000000000000000" pitchFamily="2" charset="2"/>
              <a:buChar char="v"/>
            </a:pPr>
            <a:r>
              <a:rPr lang="en-GB" altLang="en-US" sz="2000" dirty="0">
                <a:latin typeface="Trebuchet MS" panose="020B0603020202020204" pitchFamily="34" charset="0"/>
              </a:rPr>
              <a:t>Generalised System of Preference (GSP) provisions </a:t>
            </a:r>
            <a:endParaRPr lang="en-ZA" altLang="en-US" sz="2000" dirty="0">
              <a:latin typeface="Trebuchet MS" panose="020B0603020202020204" pitchFamily="34" charset="0"/>
            </a:endParaRPr>
          </a:p>
          <a:p>
            <a:pPr>
              <a:lnSpc>
                <a:spcPct val="150000"/>
              </a:lnSpc>
              <a:spcBef>
                <a:spcPts val="0"/>
              </a:spcBef>
              <a:buFont typeface="Wingdings" panose="05000000000000000000" pitchFamily="2" charset="2"/>
              <a:buChar char="v"/>
            </a:pPr>
            <a:r>
              <a:rPr lang="en-ZA" altLang="en-US" sz="2000" dirty="0">
                <a:latin typeface="Trebuchet MS" panose="020B0603020202020204" pitchFamily="34" charset="0"/>
              </a:rPr>
              <a:t>Liberal Rules of Origin </a:t>
            </a:r>
          </a:p>
          <a:p>
            <a:pPr>
              <a:lnSpc>
                <a:spcPct val="150000"/>
              </a:lnSpc>
              <a:spcBef>
                <a:spcPts val="0"/>
              </a:spcBef>
              <a:buFont typeface="Wingdings" panose="05000000000000000000" pitchFamily="2" charset="2"/>
              <a:buChar char="v"/>
            </a:pPr>
            <a:r>
              <a:rPr lang="en-ZA" altLang="en-US" sz="2000" dirty="0">
                <a:latin typeface="Trebuchet MS" panose="020B0603020202020204" pitchFamily="34" charset="0"/>
              </a:rPr>
              <a:t>EFTA States undertake to provide technical assistance</a:t>
            </a:r>
          </a:p>
          <a:p>
            <a:pPr>
              <a:buFont typeface="Wingdings" panose="05000000000000000000" pitchFamily="2" charset="2"/>
              <a:buChar char="v"/>
            </a:pPr>
            <a:endParaRPr lang="en-ZA" altLang="en-US" sz="1600" dirty="0">
              <a:latin typeface="Trebuchet MS" panose="020B0603020202020204" pitchFamily="34" charset="0"/>
            </a:endParaRPr>
          </a:p>
          <a:p>
            <a:pPr>
              <a:buFont typeface="Wingdings" panose="05000000000000000000" pitchFamily="2" charset="2"/>
              <a:buChar char="v"/>
            </a:pPr>
            <a:endParaRPr lang="en-ZA" altLang="en-US" sz="1600" dirty="0">
              <a:latin typeface="Trebuchet MS" panose="020B0603020202020204" pitchFamily="34" charset="0"/>
            </a:endParaRPr>
          </a:p>
          <a:p>
            <a:endParaRPr lang="en-ZA" altLang="en-US" sz="1600" dirty="0">
              <a:latin typeface="Trebuchet MS" panose="020B0603020202020204" pitchFamily="34" charset="0"/>
            </a:endParaRPr>
          </a:p>
          <a:p>
            <a:pPr>
              <a:buFontTx/>
              <a:buNone/>
            </a:pPr>
            <a:endParaRPr lang="en-ZA" altLang="en-US" sz="1600" dirty="0">
              <a:latin typeface="Trebuchet MS" panose="020B0603020202020204" pitchFamily="34" charset="0"/>
            </a:endParaRPr>
          </a:p>
          <a:p>
            <a:pPr>
              <a:buFontTx/>
              <a:buNone/>
            </a:pPr>
            <a:endParaRPr lang="en-ZA" altLang="en-US" sz="1600" b="1" i="1" dirty="0">
              <a:latin typeface="Trebuchet MS" panose="020B0603020202020204" pitchFamily="34" charset="0"/>
            </a:endParaRPr>
          </a:p>
        </p:txBody>
      </p:sp>
    </p:spTree>
    <p:extLst>
      <p:ext uri="{BB962C8B-B14F-4D97-AF65-F5344CB8AC3E}">
        <p14:creationId xmlns:p14="http://schemas.microsoft.com/office/powerpoint/2010/main" val="3927204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 calcmode="lin" valueType="num">
                                      <p:cBhvr additive="base">
                                        <p:cTn id="7" dur="500" fill="hold"/>
                                        <p:tgtEl>
                                          <p:spTgt spid="378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890">
                                            <p:txEl>
                                              <p:pRg st="1" end="1"/>
                                            </p:txEl>
                                          </p:spTgt>
                                        </p:tgtEl>
                                        <p:attrNameLst>
                                          <p:attrName>style.visibility</p:attrName>
                                        </p:attrNameLst>
                                      </p:cBhvr>
                                      <p:to>
                                        <p:strVal val="visible"/>
                                      </p:to>
                                    </p:set>
                                    <p:anim calcmode="lin" valueType="num">
                                      <p:cBhvr additive="base">
                                        <p:cTn id="13" dur="500" fill="hold"/>
                                        <p:tgtEl>
                                          <p:spTgt spid="3789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890">
                                            <p:txEl>
                                              <p:pRg st="2" end="2"/>
                                            </p:txEl>
                                          </p:spTgt>
                                        </p:tgtEl>
                                        <p:attrNameLst>
                                          <p:attrName>style.visibility</p:attrName>
                                        </p:attrNameLst>
                                      </p:cBhvr>
                                      <p:to>
                                        <p:strVal val="visible"/>
                                      </p:to>
                                    </p:set>
                                    <p:anim calcmode="lin" valueType="num">
                                      <p:cBhvr additive="base">
                                        <p:cTn id="19" dur="500" fill="hold"/>
                                        <p:tgtEl>
                                          <p:spTgt spid="3789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7890">
                                            <p:txEl>
                                              <p:pRg st="3" end="3"/>
                                            </p:txEl>
                                          </p:spTgt>
                                        </p:tgtEl>
                                        <p:attrNameLst>
                                          <p:attrName>style.visibility</p:attrName>
                                        </p:attrNameLst>
                                      </p:cBhvr>
                                      <p:to>
                                        <p:strVal val="visible"/>
                                      </p:to>
                                    </p:set>
                                    <p:anim calcmode="lin" valueType="num">
                                      <p:cBhvr additive="base">
                                        <p:cTn id="25" dur="500" fill="hold"/>
                                        <p:tgtEl>
                                          <p:spTgt spid="3789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7890">
                                            <p:txEl>
                                              <p:pRg st="4" end="4"/>
                                            </p:txEl>
                                          </p:spTgt>
                                        </p:tgtEl>
                                        <p:attrNameLst>
                                          <p:attrName>style.visibility</p:attrName>
                                        </p:attrNameLst>
                                      </p:cBhvr>
                                      <p:to>
                                        <p:strVal val="visible"/>
                                      </p:to>
                                    </p:set>
                                    <p:anim calcmode="lin" valueType="num">
                                      <p:cBhvr additive="base">
                                        <p:cTn id="31" dur="500" fill="hold"/>
                                        <p:tgtEl>
                                          <p:spTgt spid="3789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789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890">
                                            <p:txEl>
                                              <p:pRg st="5" end="5"/>
                                            </p:txEl>
                                          </p:spTgt>
                                        </p:tgtEl>
                                        <p:attrNameLst>
                                          <p:attrName>style.visibility</p:attrName>
                                        </p:attrNameLst>
                                      </p:cBhvr>
                                      <p:to>
                                        <p:strVal val="visible"/>
                                      </p:to>
                                    </p:set>
                                    <p:anim calcmode="lin" valueType="num">
                                      <p:cBhvr additive="base">
                                        <p:cTn id="37" dur="500" fill="hold"/>
                                        <p:tgtEl>
                                          <p:spTgt spid="3789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789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261880" y="207484"/>
            <a:ext cx="8882120" cy="629798"/>
          </a:xfrm>
        </p:spPr>
        <p:txBody>
          <a:bodyPr>
            <a:noAutofit/>
          </a:bodyPr>
          <a:lstStyle/>
          <a:p>
            <a:r>
              <a:rPr lang="en-ZA" altLang="en-US" sz="3600" dirty="0">
                <a:latin typeface="Trebuchet MS" panose="020B0603020202020204" pitchFamily="34" charset="0"/>
              </a:rPr>
              <a:t>Bilateral Trade Between SACU &amp; EFTA</a:t>
            </a:r>
          </a:p>
        </p:txBody>
      </p:sp>
      <p:sp>
        <p:nvSpPr>
          <p:cNvPr id="4" name="Rectangle 3"/>
          <p:cNvSpPr/>
          <p:nvPr/>
        </p:nvSpPr>
        <p:spPr>
          <a:xfrm>
            <a:off x="-23813" y="5725640"/>
            <a:ext cx="3200400" cy="283905"/>
          </a:xfrm>
          <a:prstGeom prst="rect">
            <a:avLst/>
          </a:prstGeom>
          <a:ln>
            <a:noFill/>
          </a:ln>
        </p:spPr>
        <p:style>
          <a:lnRef idx="2">
            <a:schemeClr val="accent4"/>
          </a:lnRef>
          <a:fillRef idx="1">
            <a:schemeClr val="lt1"/>
          </a:fillRef>
          <a:effectRef idx="0">
            <a:schemeClr val="accent4"/>
          </a:effectRef>
          <a:fontRef idx="minor">
            <a:schemeClr val="dk1"/>
          </a:fontRef>
        </p:style>
        <p:txBody>
          <a:bodyPr anchor="ctr"/>
          <a:lstStyle/>
          <a:p>
            <a:pPr algn="ctr">
              <a:defRPr/>
            </a:pPr>
            <a:r>
              <a:rPr lang="en-ZA" sz="1200" dirty="0">
                <a:latin typeface="Trebuchet MS" panose="020B0603020202020204" pitchFamily="34" charset="0"/>
              </a:rPr>
              <a:t>Source: SACU Statistical Database</a:t>
            </a:r>
          </a:p>
        </p:txBody>
      </p:sp>
      <p:graphicFrame>
        <p:nvGraphicFramePr>
          <p:cNvPr id="17412" name="Chart 11"/>
          <p:cNvGraphicFramePr>
            <a:graphicFrameLocks/>
          </p:cNvGraphicFramePr>
          <p:nvPr>
            <p:extLst>
              <p:ext uri="{D42A27DB-BD31-4B8C-83A1-F6EECF244321}">
                <p14:modId xmlns:p14="http://schemas.microsoft.com/office/powerpoint/2010/main" val="1062500919"/>
              </p:ext>
            </p:extLst>
          </p:nvPr>
        </p:nvGraphicFramePr>
        <p:xfrm>
          <a:off x="-23813" y="969484"/>
          <a:ext cx="9167813" cy="4756156"/>
        </p:xfrm>
        <a:graphic>
          <a:graphicData uri="http://schemas.openxmlformats.org/presentationml/2006/ole">
            <mc:AlternateContent xmlns:mc="http://schemas.openxmlformats.org/markup-compatibility/2006">
              <mc:Choice xmlns:v="urn:schemas-microsoft-com:vml" Requires="v">
                <p:oleObj spid="_x0000_s1090" name="Chart" r:id="rId4" imgW="9216390" imgH="3724348" progId="Excel.Chart.8">
                  <p:embed/>
                </p:oleObj>
              </mc:Choice>
              <mc:Fallback>
                <p:oleObj name="Chart" r:id="rId4" imgW="9216390" imgH="3724348" progId="Excel.Chart.8">
                  <p:embed/>
                  <p:pic>
                    <p:nvPicPr>
                      <p:cNvPr id="17412" name="Chart 11"/>
                      <p:cNvPicPr>
                        <a:picLocks noChangeArrowheads="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3813" y="969484"/>
                        <a:ext cx="9167813" cy="4756156"/>
                      </a:xfrm>
                      <a:prstGeom prst="rect">
                        <a:avLst/>
                      </a:prstGeom>
                      <a:noFill/>
                    </p:spPr>
                  </p:pic>
                </p:oleObj>
              </mc:Fallback>
            </mc:AlternateContent>
          </a:graphicData>
        </a:graphic>
      </p:graphicFrame>
    </p:spTree>
    <p:extLst>
      <p:ext uri="{BB962C8B-B14F-4D97-AF65-F5344CB8AC3E}">
        <p14:creationId xmlns:p14="http://schemas.microsoft.com/office/powerpoint/2010/main" val="100867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165253"/>
            <a:ext cx="8229600" cy="1010014"/>
          </a:xfrm>
        </p:spPr>
        <p:txBody>
          <a:bodyPr>
            <a:normAutofit/>
          </a:bodyPr>
          <a:lstStyle/>
          <a:p>
            <a:r>
              <a:rPr lang="en-US" altLang="en-US" sz="4000" dirty="0">
                <a:latin typeface="Trebuchet MS" panose="020B0603020202020204" pitchFamily="34" charset="0"/>
              </a:rPr>
              <a:t>Overview of the SADC-EU EPA</a:t>
            </a:r>
          </a:p>
        </p:txBody>
      </p:sp>
      <p:sp>
        <p:nvSpPr>
          <p:cNvPr id="9219" name="Content Placeholder 2"/>
          <p:cNvSpPr>
            <a:spLocks noGrp="1"/>
          </p:cNvSpPr>
          <p:nvPr>
            <p:ph idx="1"/>
          </p:nvPr>
        </p:nvSpPr>
        <p:spPr bwMode="auto">
          <a:xfrm>
            <a:off x="228600" y="1034786"/>
            <a:ext cx="8686800" cy="4981701"/>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a:lnSpc>
                <a:spcPct val="150000"/>
              </a:lnSpc>
              <a:buFont typeface="Wingdings" panose="05000000000000000000" pitchFamily="2" charset="2"/>
              <a:buChar char="v"/>
              <a:defRPr/>
            </a:pPr>
            <a:r>
              <a:rPr lang="en-US" altLang="en-US" sz="2000" dirty="0">
                <a:latin typeface="Trebuchet MS" panose="020B0603020202020204" pitchFamily="34" charset="0"/>
              </a:rPr>
              <a:t>EPAs </a:t>
            </a:r>
            <a:r>
              <a:rPr lang="en-ZA" altLang="en-US" sz="2000" dirty="0">
                <a:latin typeface="Trebuchet MS" panose="020B0603020202020204" pitchFamily="34" charset="0"/>
              </a:rPr>
              <a:t>are the main pillar of ACP-EU trade cooperation,</a:t>
            </a:r>
            <a:r>
              <a:rPr lang="en-US" altLang="en-US" sz="2000" dirty="0">
                <a:latin typeface="Trebuchet MS" panose="020B0603020202020204" pitchFamily="34" charset="0"/>
              </a:rPr>
              <a:t> based on the provisions of the Cotonou Agreement</a:t>
            </a:r>
          </a:p>
          <a:p>
            <a:pPr>
              <a:lnSpc>
                <a:spcPct val="150000"/>
              </a:lnSpc>
              <a:buFont typeface="Wingdings" panose="05000000000000000000" pitchFamily="2" charset="2"/>
              <a:buChar char="v"/>
              <a:defRPr/>
            </a:pPr>
            <a:r>
              <a:rPr lang="en-US" altLang="en-US" sz="2000" dirty="0">
                <a:latin typeface="Trebuchet MS" panose="020B0603020202020204" pitchFamily="34" charset="0"/>
              </a:rPr>
              <a:t>2004 -  Negotiations commenced</a:t>
            </a:r>
          </a:p>
          <a:p>
            <a:pPr>
              <a:lnSpc>
                <a:spcPct val="150000"/>
              </a:lnSpc>
              <a:buFont typeface="Wingdings" panose="05000000000000000000" pitchFamily="2" charset="2"/>
              <a:buChar char="v"/>
              <a:defRPr/>
            </a:pPr>
            <a:r>
              <a:rPr lang="en-US" altLang="en-US" sz="2000" dirty="0">
                <a:latin typeface="Trebuchet MS" panose="020B0603020202020204" pitchFamily="34" charset="0"/>
              </a:rPr>
              <a:t>2005 - SADC EPA Configuration formed</a:t>
            </a:r>
          </a:p>
          <a:p>
            <a:pPr>
              <a:lnSpc>
                <a:spcPct val="150000"/>
              </a:lnSpc>
              <a:buFont typeface="Wingdings" panose="05000000000000000000" pitchFamily="2" charset="2"/>
              <a:buChar char="v"/>
              <a:defRPr/>
            </a:pPr>
            <a:r>
              <a:rPr lang="en-US" altLang="en-US" sz="2000" dirty="0">
                <a:latin typeface="Trebuchet MS" panose="020B0603020202020204" pitchFamily="34" charset="0"/>
              </a:rPr>
              <a:t>2006 - Proposal for RSA inclusion, agree in 2007 </a:t>
            </a:r>
          </a:p>
          <a:p>
            <a:pPr>
              <a:lnSpc>
                <a:spcPct val="150000"/>
              </a:lnSpc>
              <a:buFont typeface="Wingdings" panose="05000000000000000000" pitchFamily="2" charset="2"/>
              <a:buChar char="v"/>
              <a:defRPr/>
            </a:pPr>
            <a:r>
              <a:rPr lang="en-US" altLang="en-US" sz="2000" dirty="0">
                <a:latin typeface="Trebuchet MS" panose="020B0603020202020204" pitchFamily="34" charset="0"/>
              </a:rPr>
              <a:t>2007 - Interim SADC-EC EPA concluded but not acceptable to some Member States</a:t>
            </a:r>
          </a:p>
          <a:p>
            <a:pPr>
              <a:lnSpc>
                <a:spcPct val="150000"/>
              </a:lnSpc>
              <a:buFont typeface="Wingdings" panose="05000000000000000000" pitchFamily="2" charset="2"/>
              <a:buChar char="v"/>
              <a:defRPr/>
            </a:pPr>
            <a:r>
              <a:rPr lang="en-US" altLang="en-US" sz="2000" dirty="0">
                <a:latin typeface="Trebuchet MS" panose="020B0603020202020204" pitchFamily="34" charset="0"/>
              </a:rPr>
              <a:t>2009 - Parties agree to negotiate a Comprehensive EPA (Full EPA)</a:t>
            </a:r>
          </a:p>
          <a:p>
            <a:pPr>
              <a:lnSpc>
                <a:spcPct val="150000"/>
              </a:lnSpc>
              <a:buFont typeface="Wingdings" panose="05000000000000000000" pitchFamily="2" charset="2"/>
              <a:buChar char="v"/>
              <a:defRPr/>
            </a:pPr>
            <a:r>
              <a:rPr lang="en-US" altLang="en-US" sz="2000" dirty="0">
                <a:latin typeface="Trebuchet MS" panose="020B0603020202020204" pitchFamily="34" charset="0"/>
              </a:rPr>
              <a:t>2014 - Full EPA Concluded and initialed by all Parties</a:t>
            </a:r>
          </a:p>
          <a:p>
            <a:pPr>
              <a:lnSpc>
                <a:spcPct val="150000"/>
              </a:lnSpc>
              <a:buFont typeface="Wingdings" panose="05000000000000000000" pitchFamily="2" charset="2"/>
              <a:buChar char="v"/>
              <a:defRPr/>
            </a:pPr>
            <a:r>
              <a:rPr lang="en-ZA" altLang="en-US" sz="2000" dirty="0">
                <a:latin typeface="Trebuchet MS" panose="020B0603020202020204" pitchFamily="34" charset="0"/>
              </a:rPr>
              <a:t>2016</a:t>
            </a:r>
            <a:r>
              <a:rPr lang="en-US" altLang="en-US" sz="2000" dirty="0">
                <a:latin typeface="Trebuchet MS" panose="020B0603020202020204" pitchFamily="34" charset="0"/>
              </a:rPr>
              <a:t> - Signature, Ratification and coming into force</a:t>
            </a:r>
          </a:p>
        </p:txBody>
      </p:sp>
    </p:spTree>
    <p:extLst>
      <p:ext uri="{BB962C8B-B14F-4D97-AF65-F5344CB8AC3E}">
        <p14:creationId xmlns:p14="http://schemas.microsoft.com/office/powerpoint/2010/main" val="3604128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219">
                                            <p:txEl>
                                              <p:pRg st="5" end="5"/>
                                            </p:txEl>
                                          </p:spTgt>
                                        </p:tgtEl>
                                        <p:attrNameLst>
                                          <p:attrName>style.visibility</p:attrName>
                                        </p:attrNameLst>
                                      </p:cBhvr>
                                      <p:to>
                                        <p:strVal val="visible"/>
                                      </p:to>
                                    </p:set>
                                    <p:anim calcmode="lin" valueType="num">
                                      <p:cBhvr additive="base">
                                        <p:cTn id="37"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219">
                                            <p:txEl>
                                              <p:pRg st="6" end="6"/>
                                            </p:txEl>
                                          </p:spTgt>
                                        </p:tgtEl>
                                        <p:attrNameLst>
                                          <p:attrName>style.visibility</p:attrName>
                                        </p:attrNameLst>
                                      </p:cBhvr>
                                      <p:to>
                                        <p:strVal val="visible"/>
                                      </p:to>
                                    </p:set>
                                    <p:anim calcmode="lin" valueType="num">
                                      <p:cBhvr additive="base">
                                        <p:cTn id="43"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219">
                                            <p:txEl>
                                              <p:pRg st="7" end="7"/>
                                            </p:txEl>
                                          </p:spTgt>
                                        </p:tgtEl>
                                        <p:attrNameLst>
                                          <p:attrName>style.visibility</p:attrName>
                                        </p:attrNameLst>
                                      </p:cBhvr>
                                      <p:to>
                                        <p:strVal val="visible"/>
                                      </p:to>
                                    </p:set>
                                    <p:anim calcmode="lin" valueType="num">
                                      <p:cBhvr additive="base">
                                        <p:cTn id="49" dur="500" fill="hold"/>
                                        <p:tgtEl>
                                          <p:spTgt spid="921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21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52"/>
            <a:ext cx="8229600" cy="762000"/>
          </a:xfrm>
        </p:spPr>
        <p:txBody>
          <a:bodyPr>
            <a:normAutofit/>
          </a:bodyPr>
          <a:lstStyle/>
          <a:p>
            <a:pPr>
              <a:defRPr/>
            </a:pPr>
            <a:r>
              <a:rPr lang="en-ZA" sz="4000" dirty="0">
                <a:latin typeface="Trebuchet MS" panose="020B0603020202020204" pitchFamily="34" charset="0"/>
                <a:ea typeface="+mn-ea"/>
                <a:cs typeface="+mn-cs"/>
              </a:rPr>
              <a:t>Outcomes of the </a:t>
            </a:r>
            <a:r>
              <a:rPr lang="en-ZA" sz="4000" dirty="0">
                <a:latin typeface="+mn-lt"/>
                <a:ea typeface="+mn-ea"/>
                <a:cs typeface="+mn-cs"/>
              </a:rPr>
              <a:t>EPA</a:t>
            </a:r>
          </a:p>
        </p:txBody>
      </p:sp>
      <p:sp>
        <p:nvSpPr>
          <p:cNvPr id="37890" name="Rectangle 3"/>
          <p:cNvSpPr>
            <a:spLocks noGrp="1" noChangeArrowheads="1"/>
          </p:cNvSpPr>
          <p:nvPr>
            <p:ph type="body" idx="4294967295"/>
          </p:nvPr>
        </p:nvSpPr>
        <p:spPr bwMode="auto">
          <a:xfrm>
            <a:off x="0" y="795130"/>
            <a:ext cx="9144000" cy="53770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150000"/>
              </a:lnSpc>
              <a:spcBef>
                <a:spcPts val="0"/>
              </a:spcBef>
              <a:buFont typeface="Wingdings" panose="05000000000000000000" pitchFamily="2" charset="2"/>
              <a:buChar char="v"/>
            </a:pPr>
            <a:r>
              <a:rPr lang="en-ZA" altLang="en-US" sz="1900" dirty="0">
                <a:latin typeface="Trebuchet MS" panose="020B0603020202020204" pitchFamily="34" charset="0"/>
              </a:rPr>
              <a:t>The EPA between the EU and the SADC-EPA Group establishes a long-term and stable trade and development relationship between the two parties, in compliance with international trade rules</a:t>
            </a:r>
          </a:p>
          <a:p>
            <a:pPr>
              <a:lnSpc>
                <a:spcPct val="150000"/>
              </a:lnSpc>
              <a:spcBef>
                <a:spcPts val="0"/>
              </a:spcBef>
              <a:buFont typeface="Wingdings" panose="05000000000000000000" pitchFamily="2" charset="2"/>
              <a:buChar char="v"/>
            </a:pPr>
            <a:r>
              <a:rPr lang="en-ZA" altLang="en-US" sz="1900" dirty="0">
                <a:latin typeface="Trebuchet MS" panose="020B0603020202020204" pitchFamily="34" charset="0"/>
              </a:rPr>
              <a:t>It provides for a reciprocal FTA between EU and its Member States and the SADC EPA States – Botswana, </a:t>
            </a:r>
            <a:r>
              <a:rPr lang="en-ZA" altLang="en-US" sz="1900" b="1" u="sng" dirty="0">
                <a:latin typeface="Trebuchet MS" panose="020B0603020202020204" pitchFamily="34" charset="0"/>
              </a:rPr>
              <a:t>Lesotho, </a:t>
            </a:r>
            <a:r>
              <a:rPr lang="en-ZA" altLang="en-US" sz="1900" dirty="0">
                <a:latin typeface="Trebuchet MS" panose="020B0603020202020204" pitchFamily="34" charset="0"/>
              </a:rPr>
              <a:t>Mozambique, Namibia, South Africa &amp; Swaziland</a:t>
            </a:r>
          </a:p>
          <a:p>
            <a:pPr>
              <a:lnSpc>
                <a:spcPct val="150000"/>
              </a:lnSpc>
              <a:spcBef>
                <a:spcPts val="0"/>
              </a:spcBef>
              <a:buFont typeface="Wingdings" panose="05000000000000000000" pitchFamily="2" charset="2"/>
              <a:buChar char="v"/>
            </a:pPr>
            <a:r>
              <a:rPr lang="en-ZA" altLang="en-US" sz="1900" dirty="0">
                <a:latin typeface="Trebuchet MS" panose="020B0603020202020204" pitchFamily="34" charset="0"/>
              </a:rPr>
              <a:t>The EPA covers trade in goods and development cooperation</a:t>
            </a:r>
            <a:endParaRPr lang="en-ZA" altLang="en-US" sz="1900" dirty="0">
              <a:solidFill>
                <a:srgbClr val="FF0000"/>
              </a:solidFill>
              <a:latin typeface="Trebuchet MS" panose="020B0603020202020204" pitchFamily="34" charset="0"/>
            </a:endParaRPr>
          </a:p>
          <a:p>
            <a:pPr>
              <a:lnSpc>
                <a:spcPct val="150000"/>
              </a:lnSpc>
              <a:spcBef>
                <a:spcPts val="0"/>
              </a:spcBef>
              <a:buFont typeface="Wingdings" panose="05000000000000000000" pitchFamily="2" charset="2"/>
              <a:buChar char="v"/>
            </a:pPr>
            <a:r>
              <a:rPr lang="en-ZA" altLang="en-US" sz="1900" dirty="0">
                <a:latin typeface="Trebuchet MS" panose="020B0603020202020204" pitchFamily="34" charset="0"/>
              </a:rPr>
              <a:t>SACU specific implementation issues:</a:t>
            </a:r>
          </a:p>
          <a:p>
            <a:pPr lvl="1">
              <a:lnSpc>
                <a:spcPct val="150000"/>
              </a:lnSpc>
              <a:spcBef>
                <a:spcPts val="0"/>
              </a:spcBef>
              <a:buFont typeface="Wingdings" panose="05000000000000000000" pitchFamily="2" charset="2"/>
              <a:buChar char="Ø"/>
            </a:pPr>
            <a:r>
              <a:rPr lang="en-ZA" altLang="en-US" sz="1900" dirty="0">
                <a:latin typeface="Trebuchet MS" panose="020B0603020202020204" pitchFamily="34" charset="0"/>
              </a:rPr>
              <a:t>Tariff Rate Quota and Allocation of Quotas</a:t>
            </a:r>
          </a:p>
          <a:p>
            <a:pPr lvl="1">
              <a:lnSpc>
                <a:spcPct val="150000"/>
              </a:lnSpc>
              <a:spcBef>
                <a:spcPts val="0"/>
              </a:spcBef>
              <a:buFont typeface="Wingdings" panose="05000000000000000000" pitchFamily="2" charset="2"/>
              <a:buChar char="Ø"/>
            </a:pPr>
            <a:r>
              <a:rPr lang="en-ZA" altLang="en-US" sz="1900" dirty="0">
                <a:latin typeface="Trebuchet MS" panose="020B0603020202020204" pitchFamily="34" charset="0"/>
              </a:rPr>
              <a:t>TRQ Management system</a:t>
            </a:r>
            <a:r>
              <a:rPr lang="en-GB" altLang="en-US" sz="1900" dirty="0">
                <a:latin typeface="Trebuchet MS" panose="020B0603020202020204" pitchFamily="34" charset="0"/>
              </a:rPr>
              <a:t> </a:t>
            </a:r>
            <a:endParaRPr lang="en-ZA" altLang="en-US" sz="1900" dirty="0">
              <a:latin typeface="Trebuchet MS" panose="020B0603020202020204" pitchFamily="34" charset="0"/>
            </a:endParaRPr>
          </a:p>
          <a:p>
            <a:pPr>
              <a:spcBef>
                <a:spcPct val="0"/>
              </a:spcBef>
            </a:pPr>
            <a:endParaRPr lang="en-ZA" altLang="en-US" sz="1800" dirty="0"/>
          </a:p>
          <a:p>
            <a:pPr>
              <a:spcBef>
                <a:spcPct val="0"/>
              </a:spcBef>
            </a:pPr>
            <a:endParaRPr lang="en-ZA" altLang="en-US" sz="2000" dirty="0"/>
          </a:p>
          <a:p>
            <a:pPr>
              <a:spcBef>
                <a:spcPct val="0"/>
              </a:spcBef>
              <a:buFontTx/>
              <a:buNone/>
            </a:pPr>
            <a:endParaRPr lang="en-ZA" altLang="en-US" sz="2000" dirty="0"/>
          </a:p>
          <a:p>
            <a:pPr>
              <a:spcBef>
                <a:spcPct val="0"/>
              </a:spcBef>
              <a:buFontTx/>
              <a:buNone/>
            </a:pPr>
            <a:endParaRPr lang="en-ZA" altLang="en-US" b="1" i="1" dirty="0"/>
          </a:p>
        </p:txBody>
      </p:sp>
    </p:spTree>
    <p:extLst>
      <p:ext uri="{BB962C8B-B14F-4D97-AF65-F5344CB8AC3E}">
        <p14:creationId xmlns:p14="http://schemas.microsoft.com/office/powerpoint/2010/main" val="2715399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 calcmode="lin" valueType="num">
                                      <p:cBhvr additive="base">
                                        <p:cTn id="7" dur="500" fill="hold"/>
                                        <p:tgtEl>
                                          <p:spTgt spid="378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890">
                                            <p:txEl>
                                              <p:pRg st="1" end="1"/>
                                            </p:txEl>
                                          </p:spTgt>
                                        </p:tgtEl>
                                        <p:attrNameLst>
                                          <p:attrName>style.visibility</p:attrName>
                                        </p:attrNameLst>
                                      </p:cBhvr>
                                      <p:to>
                                        <p:strVal val="visible"/>
                                      </p:to>
                                    </p:set>
                                    <p:anim calcmode="lin" valueType="num">
                                      <p:cBhvr additive="base">
                                        <p:cTn id="13" dur="500" fill="hold"/>
                                        <p:tgtEl>
                                          <p:spTgt spid="3789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890">
                                            <p:txEl>
                                              <p:pRg st="2" end="2"/>
                                            </p:txEl>
                                          </p:spTgt>
                                        </p:tgtEl>
                                        <p:attrNameLst>
                                          <p:attrName>style.visibility</p:attrName>
                                        </p:attrNameLst>
                                      </p:cBhvr>
                                      <p:to>
                                        <p:strVal val="visible"/>
                                      </p:to>
                                    </p:set>
                                    <p:anim calcmode="lin" valueType="num">
                                      <p:cBhvr additive="base">
                                        <p:cTn id="19" dur="500" fill="hold"/>
                                        <p:tgtEl>
                                          <p:spTgt spid="3789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7890">
                                            <p:txEl>
                                              <p:pRg st="3" end="3"/>
                                            </p:txEl>
                                          </p:spTgt>
                                        </p:tgtEl>
                                        <p:attrNameLst>
                                          <p:attrName>style.visibility</p:attrName>
                                        </p:attrNameLst>
                                      </p:cBhvr>
                                      <p:to>
                                        <p:strVal val="visible"/>
                                      </p:to>
                                    </p:set>
                                    <p:anim calcmode="lin" valueType="num">
                                      <p:cBhvr additive="base">
                                        <p:cTn id="25" dur="500" fill="hold"/>
                                        <p:tgtEl>
                                          <p:spTgt spid="3789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0">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7890">
                                            <p:txEl>
                                              <p:pRg st="4" end="4"/>
                                            </p:txEl>
                                          </p:spTgt>
                                        </p:tgtEl>
                                        <p:attrNameLst>
                                          <p:attrName>style.visibility</p:attrName>
                                        </p:attrNameLst>
                                      </p:cBhvr>
                                      <p:to>
                                        <p:strVal val="visible"/>
                                      </p:to>
                                    </p:set>
                                    <p:anim calcmode="lin" valueType="num">
                                      <p:cBhvr additive="base">
                                        <p:cTn id="29" dur="500" fill="hold"/>
                                        <p:tgtEl>
                                          <p:spTgt spid="37890">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7890">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7890">
                                            <p:txEl>
                                              <p:pRg st="5" end="5"/>
                                            </p:txEl>
                                          </p:spTgt>
                                        </p:tgtEl>
                                        <p:attrNameLst>
                                          <p:attrName>style.visibility</p:attrName>
                                        </p:attrNameLst>
                                      </p:cBhvr>
                                      <p:to>
                                        <p:strVal val="visible"/>
                                      </p:to>
                                    </p:set>
                                    <p:anim calcmode="lin" valueType="num">
                                      <p:cBhvr additive="base">
                                        <p:cTn id="33" dur="500" fill="hold"/>
                                        <p:tgtEl>
                                          <p:spTgt spid="37890">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789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0"/>
            <a:ext cx="8229600" cy="609600"/>
          </a:xfrm>
        </p:spPr>
        <p:txBody>
          <a:bodyPr>
            <a:normAutofit fontScale="90000"/>
          </a:bodyPr>
          <a:lstStyle/>
          <a:p>
            <a:r>
              <a:rPr lang="en-ZA" altLang="en-US" dirty="0">
                <a:latin typeface="Trebuchet MS" panose="020B0603020202020204" pitchFamily="34" charset="0"/>
              </a:rPr>
              <a:t>Benefits of the EPA</a:t>
            </a:r>
          </a:p>
        </p:txBody>
      </p:sp>
      <p:sp>
        <p:nvSpPr>
          <p:cNvPr id="13315" name="Rectangle 3"/>
          <p:cNvSpPr>
            <a:spLocks noGrp="1" noChangeArrowheads="1"/>
          </p:cNvSpPr>
          <p:nvPr>
            <p:ph type="body" idx="4294967295"/>
          </p:nvPr>
        </p:nvSpPr>
        <p:spPr bwMode="auto">
          <a:xfrm>
            <a:off x="140676" y="609600"/>
            <a:ext cx="9003323" cy="5943600"/>
          </a:xfrm>
          <a:prstGeom prst="rect">
            <a:avLst/>
          </a:prstGeom>
          <a:extLst/>
        </p:spPr>
        <p:txBody>
          <a:bodyPr>
            <a:noAutofit/>
          </a:bodyPr>
          <a:lstStyle/>
          <a:p>
            <a:pPr marL="0" indent="0">
              <a:lnSpc>
                <a:spcPct val="150000"/>
              </a:lnSpc>
              <a:buFont typeface="Wingdings" panose="05000000000000000000" pitchFamily="2" charset="2"/>
              <a:buChar char="v"/>
            </a:pPr>
            <a:r>
              <a:rPr lang="en-ZA" altLang="en-US" sz="2000" dirty="0">
                <a:latin typeface="Trebuchet MS" panose="020B0603020202020204" pitchFamily="34" charset="0"/>
              </a:rPr>
              <a:t>Duty free and quota free market access for BLMNS for all products in the EU market.</a:t>
            </a:r>
          </a:p>
          <a:p>
            <a:pPr marL="0" indent="0">
              <a:lnSpc>
                <a:spcPct val="150000"/>
              </a:lnSpc>
              <a:buFont typeface="Wingdings" panose="05000000000000000000" pitchFamily="2" charset="2"/>
              <a:buChar char="v"/>
            </a:pPr>
            <a:r>
              <a:rPr lang="en-ZA" altLang="en-US" sz="2000" dirty="0">
                <a:latin typeface="Trebuchet MS" panose="020B0603020202020204" pitchFamily="34" charset="0"/>
              </a:rPr>
              <a:t>Flexible Rules of Origin – cumulation**</a:t>
            </a:r>
            <a:endParaRPr lang="en-ZA" altLang="en-US" sz="2000" dirty="0">
              <a:solidFill>
                <a:srgbClr val="FF0000"/>
              </a:solidFill>
              <a:latin typeface="Trebuchet MS" panose="020B0603020202020204" pitchFamily="34" charset="0"/>
            </a:endParaRPr>
          </a:p>
          <a:p>
            <a:pPr marL="0" indent="0">
              <a:lnSpc>
                <a:spcPct val="150000"/>
              </a:lnSpc>
              <a:buFont typeface="Wingdings" panose="05000000000000000000" pitchFamily="2" charset="2"/>
              <a:buChar char="v"/>
            </a:pPr>
            <a:r>
              <a:rPr lang="en-ZA" altLang="en-US" sz="2000" dirty="0">
                <a:latin typeface="Trebuchet MS" panose="020B0603020202020204" pitchFamily="34" charset="0"/>
              </a:rPr>
              <a:t>Preferential market access for EU into SACU </a:t>
            </a:r>
          </a:p>
          <a:p>
            <a:pPr marL="0" indent="0">
              <a:lnSpc>
                <a:spcPct val="150000"/>
              </a:lnSpc>
              <a:buFont typeface="Wingdings" panose="05000000000000000000" pitchFamily="2" charset="2"/>
              <a:buChar char="v"/>
            </a:pPr>
            <a:r>
              <a:rPr lang="en-ZA" altLang="en-US" sz="2000" dirty="0">
                <a:latin typeface="Trebuchet MS" panose="020B0603020202020204" pitchFamily="34" charset="0"/>
              </a:rPr>
              <a:t>Protection of products deemed sensitive in the domestic economies through the exclusion list and tariff rate quotas</a:t>
            </a:r>
          </a:p>
          <a:p>
            <a:pPr marL="0" indent="0">
              <a:lnSpc>
                <a:spcPct val="150000"/>
              </a:lnSpc>
              <a:buFont typeface="Wingdings" panose="05000000000000000000" pitchFamily="2" charset="2"/>
              <a:buChar char="v"/>
            </a:pPr>
            <a:r>
              <a:rPr lang="en-ZA" altLang="en-US" sz="2000" dirty="0">
                <a:latin typeface="Trebuchet MS" panose="020B0603020202020204" pitchFamily="34" charset="0"/>
              </a:rPr>
              <a:t>Protection to industry A number of safeguards to prevent injury to domestic industries, and protect policy space</a:t>
            </a:r>
          </a:p>
          <a:p>
            <a:pPr marL="0" indent="0">
              <a:lnSpc>
                <a:spcPct val="150000"/>
              </a:lnSpc>
              <a:buFont typeface="Wingdings" panose="05000000000000000000" pitchFamily="2" charset="2"/>
              <a:buChar char="v"/>
            </a:pPr>
            <a:r>
              <a:rPr lang="en-ZA" altLang="en-US" sz="2000" dirty="0">
                <a:latin typeface="Trebuchet MS" panose="020B0603020202020204" pitchFamily="34" charset="0"/>
              </a:rPr>
              <a:t>Additional Agricultural Safeguards and Infant Industry Protection Safeguard</a:t>
            </a:r>
          </a:p>
          <a:p>
            <a:pPr marL="0" indent="0">
              <a:lnSpc>
                <a:spcPct val="150000"/>
              </a:lnSpc>
              <a:buFont typeface="Wingdings" panose="05000000000000000000" pitchFamily="2" charset="2"/>
              <a:buChar char="v"/>
            </a:pPr>
            <a:r>
              <a:rPr lang="en-ZA" altLang="en-US" sz="2000" dirty="0">
                <a:latin typeface="Trebuchet MS" panose="020B0603020202020204" pitchFamily="34" charset="0"/>
              </a:rPr>
              <a:t>Development Cooperation</a:t>
            </a:r>
          </a:p>
        </p:txBody>
      </p:sp>
    </p:spTree>
    <p:extLst>
      <p:ext uri="{BB962C8B-B14F-4D97-AF65-F5344CB8AC3E}">
        <p14:creationId xmlns:p14="http://schemas.microsoft.com/office/powerpoint/2010/main" val="18290767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315">
                                            <p:txEl>
                                              <p:pRg st="6" end="6"/>
                                            </p:txEl>
                                          </p:spTgt>
                                        </p:tgtEl>
                                        <p:attrNameLst>
                                          <p:attrName>style.visibility</p:attrName>
                                        </p:attrNameLst>
                                      </p:cBhvr>
                                      <p:to>
                                        <p:strVal val="visible"/>
                                      </p:to>
                                    </p:set>
                                    <p:anim calcmode="lin" valueType="num">
                                      <p:cBhvr additive="base">
                                        <p:cTn id="43" dur="5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3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1772</TotalTime>
  <Words>2126</Words>
  <Application>Microsoft Office PowerPoint</Application>
  <PresentationFormat>On-screen Show (4:3)</PresentationFormat>
  <Paragraphs>231</Paragraphs>
  <Slides>18</Slides>
  <Notes>18</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28" baseType="lpstr">
      <vt:lpstr>MS PGothic</vt:lpstr>
      <vt:lpstr>Arial</vt:lpstr>
      <vt:lpstr>Calibri</vt:lpstr>
      <vt:lpstr>Gill Sans MT</vt:lpstr>
      <vt:lpstr>Times New Roman</vt:lpstr>
      <vt:lpstr>Trebuchet MS</vt:lpstr>
      <vt:lpstr>Wingdings</vt:lpstr>
      <vt:lpstr>Office Theme</vt:lpstr>
      <vt:lpstr>Chart</vt:lpstr>
      <vt:lpstr>Document</vt:lpstr>
      <vt:lpstr>PowerPoint Presentation</vt:lpstr>
      <vt:lpstr>Outline of Presentation </vt:lpstr>
      <vt:lpstr>Introduction</vt:lpstr>
      <vt:lpstr>Overview of SACU-EFTA FTA</vt:lpstr>
      <vt:lpstr>Benefits of the FTA</vt:lpstr>
      <vt:lpstr>Bilateral Trade Between SACU &amp; EFTA</vt:lpstr>
      <vt:lpstr>Overview of the SADC-EU EPA</vt:lpstr>
      <vt:lpstr>Outcomes of the EPA</vt:lpstr>
      <vt:lpstr>Benefits of the EPA</vt:lpstr>
      <vt:lpstr>Bilateral Trade</vt:lpstr>
      <vt:lpstr>Overview of SACU-MERCOSUR PTA</vt:lpstr>
      <vt:lpstr>Benefits of the PTA</vt:lpstr>
      <vt:lpstr>Bilateral Trade</vt:lpstr>
      <vt:lpstr>Composition Of Trade</vt:lpstr>
      <vt:lpstr>Lesotho’s Major Export Markets 2015</vt:lpstr>
      <vt:lpstr>Taking Advantage of the Benefits</vt:lpstr>
      <vt:lpstr>Taking Advantage of the Benefits</vt:lpstr>
      <vt:lpstr>PowerPoint Presentation</vt:lpstr>
    </vt:vector>
  </TitlesOfParts>
  <Company>SIMON AND LAWRENCE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AND LAWRENCE</dc:creator>
  <cp:lastModifiedBy>Lerato G. Ntlopo</cp:lastModifiedBy>
  <cp:revision>89</cp:revision>
  <dcterms:created xsi:type="dcterms:W3CDTF">2016-06-13T10:22:32Z</dcterms:created>
  <dcterms:modified xsi:type="dcterms:W3CDTF">2017-03-23T06:50:16Z</dcterms:modified>
</cp:coreProperties>
</file>